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315" r:id="rId3"/>
    <p:sldId id="336" r:id="rId4"/>
    <p:sldId id="361" r:id="rId5"/>
    <p:sldId id="316" r:id="rId6"/>
    <p:sldId id="338" r:id="rId7"/>
    <p:sldId id="345" r:id="rId8"/>
    <p:sldId id="339" r:id="rId9"/>
    <p:sldId id="362" r:id="rId10"/>
    <p:sldId id="317" r:id="rId11"/>
    <p:sldId id="318" r:id="rId12"/>
    <p:sldId id="340" r:id="rId13"/>
    <p:sldId id="358" r:id="rId14"/>
    <p:sldId id="319" r:id="rId15"/>
    <p:sldId id="341" r:id="rId16"/>
    <p:sldId id="320" r:id="rId17"/>
    <p:sldId id="321" r:id="rId18"/>
    <p:sldId id="322" r:id="rId19"/>
    <p:sldId id="342" r:id="rId20"/>
    <p:sldId id="343" r:id="rId21"/>
    <p:sldId id="344" r:id="rId22"/>
    <p:sldId id="323" r:id="rId23"/>
    <p:sldId id="324" r:id="rId24"/>
    <p:sldId id="325" r:id="rId25"/>
    <p:sldId id="326" r:id="rId26"/>
    <p:sldId id="327" r:id="rId27"/>
    <p:sldId id="328" r:id="rId28"/>
    <p:sldId id="329" r:id="rId29"/>
    <p:sldId id="330" r:id="rId30"/>
    <p:sldId id="331" r:id="rId31"/>
    <p:sldId id="363" r:id="rId32"/>
    <p:sldId id="332" r:id="rId33"/>
    <p:sldId id="333" r:id="rId34"/>
    <p:sldId id="334" r:id="rId35"/>
    <p:sldId id="359" r:id="rId36"/>
    <p:sldId id="360" r:id="rId37"/>
    <p:sldId id="335" r:id="rId38"/>
    <p:sldId id="346" r:id="rId39"/>
    <p:sldId id="347" r:id="rId40"/>
    <p:sldId id="348" r:id="rId41"/>
    <p:sldId id="349" r:id="rId42"/>
    <p:sldId id="350" r:id="rId43"/>
    <p:sldId id="351" r:id="rId44"/>
    <p:sldId id="352" r:id="rId45"/>
    <p:sldId id="353" r:id="rId46"/>
    <p:sldId id="354" r:id="rId47"/>
    <p:sldId id="355" r:id="rId48"/>
    <p:sldId id="356" r:id="rId49"/>
    <p:sldId id="357"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24" autoAdjust="0"/>
    <p:restoredTop sz="94660"/>
  </p:normalViewPr>
  <p:slideViewPr>
    <p:cSldViewPr snapToGrid="0">
      <p:cViewPr varScale="1">
        <p:scale>
          <a:sx n="74" d="100"/>
          <a:sy n="74" d="100"/>
        </p:scale>
        <p:origin x="1094"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C1BBD-039B-4404-AB99-C4C12977E6F8}" type="datetimeFigureOut">
              <a:rPr lang="en-US" smtClean="0"/>
              <a:t>11/7/2024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E11474-611A-4088-A153-F8BA7274CFBF}" type="slidenum">
              <a:rPr lang="en-US" smtClean="0"/>
              <a:t>‹#›</a:t>
            </a:fld>
            <a:endParaRPr lang="en-US"/>
          </a:p>
        </p:txBody>
      </p:sp>
    </p:spTree>
    <p:extLst>
      <p:ext uri="{BB962C8B-B14F-4D97-AF65-F5344CB8AC3E}">
        <p14:creationId xmlns:p14="http://schemas.microsoft.com/office/powerpoint/2010/main" val="2687635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H" dirty="0"/>
          </a:p>
        </p:txBody>
      </p:sp>
      <p:sp>
        <p:nvSpPr>
          <p:cNvPr id="4" name="Slide Number Placeholder 3"/>
          <p:cNvSpPr>
            <a:spLocks noGrp="1"/>
          </p:cNvSpPr>
          <p:nvPr>
            <p:ph type="sldNum" sz="quarter" idx="5"/>
          </p:nvPr>
        </p:nvSpPr>
        <p:spPr/>
        <p:txBody>
          <a:bodyPr/>
          <a:lstStyle/>
          <a:p>
            <a:fld id="{8FE11474-611A-4088-A153-F8BA7274CFBF}" type="slidenum">
              <a:rPr lang="en-US" smtClean="0"/>
              <a:t>42</a:t>
            </a:fld>
            <a:endParaRPr lang="en-US"/>
          </a:p>
        </p:txBody>
      </p:sp>
    </p:spTree>
    <p:extLst>
      <p:ext uri="{BB962C8B-B14F-4D97-AF65-F5344CB8AC3E}">
        <p14:creationId xmlns:p14="http://schemas.microsoft.com/office/powerpoint/2010/main" val="2978646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F8851-72CE-26F4-9EBF-25373CAE078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DFD3DE-74D8-D3AF-A302-0D0B26C4A3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B9E8155-A310-67FE-8528-F066A9B41CF6}"/>
              </a:ext>
            </a:extLst>
          </p:cNvPr>
          <p:cNvSpPr>
            <a:spLocks noGrp="1"/>
          </p:cNvSpPr>
          <p:nvPr>
            <p:ph type="dt" sz="half" idx="10"/>
          </p:nvPr>
        </p:nvSpPr>
        <p:spPr/>
        <p:txBody>
          <a:bodyPr/>
          <a:lstStyle/>
          <a:p>
            <a:fld id="{16FB8782-BCBF-4086-9C8F-21531D9C4A06}" type="datetimeFigureOut">
              <a:rPr lang="en-US" smtClean="0"/>
              <a:t>11/7/2024</a:t>
            </a:fld>
            <a:endParaRPr lang="en-US"/>
          </a:p>
        </p:txBody>
      </p:sp>
      <p:sp>
        <p:nvSpPr>
          <p:cNvPr id="5" name="Footer Placeholder 4">
            <a:extLst>
              <a:ext uri="{FF2B5EF4-FFF2-40B4-BE49-F238E27FC236}">
                <a16:creationId xmlns:a16="http://schemas.microsoft.com/office/drawing/2014/main" id="{8EF429C8-34A0-12C2-1502-69FA9C42CA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BD955A-8D3C-EECA-6D42-62D56DA7190A}"/>
              </a:ext>
            </a:extLst>
          </p:cNvPr>
          <p:cNvSpPr>
            <a:spLocks noGrp="1"/>
          </p:cNvSpPr>
          <p:nvPr>
            <p:ph type="sldNum" sz="quarter" idx="12"/>
          </p:nvPr>
        </p:nvSpPr>
        <p:spPr/>
        <p:txBody>
          <a:bodyPr/>
          <a:lstStyle/>
          <a:p>
            <a:fld id="{0019FD36-01FC-4E57-9576-B7CD3519AE2D}" type="slidenum">
              <a:rPr lang="en-US" smtClean="0"/>
              <a:t>‹#›</a:t>
            </a:fld>
            <a:endParaRPr lang="en-US"/>
          </a:p>
        </p:txBody>
      </p:sp>
    </p:spTree>
    <p:extLst>
      <p:ext uri="{BB962C8B-B14F-4D97-AF65-F5344CB8AC3E}">
        <p14:creationId xmlns:p14="http://schemas.microsoft.com/office/powerpoint/2010/main" val="1782423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DE519-299F-5638-F074-ED7A4003BE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5640AE-57A0-2F38-AA4B-C80C9E944D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2BDD5E-D2D5-B4ED-569F-8B7DC70282BB}"/>
              </a:ext>
            </a:extLst>
          </p:cNvPr>
          <p:cNvSpPr>
            <a:spLocks noGrp="1"/>
          </p:cNvSpPr>
          <p:nvPr>
            <p:ph type="dt" sz="half" idx="10"/>
          </p:nvPr>
        </p:nvSpPr>
        <p:spPr/>
        <p:txBody>
          <a:bodyPr/>
          <a:lstStyle/>
          <a:p>
            <a:fld id="{16FB8782-BCBF-4086-9C8F-21531D9C4A06}" type="datetimeFigureOut">
              <a:rPr lang="en-US" smtClean="0"/>
              <a:t>11/7/2024</a:t>
            </a:fld>
            <a:endParaRPr lang="en-US"/>
          </a:p>
        </p:txBody>
      </p:sp>
      <p:sp>
        <p:nvSpPr>
          <p:cNvPr id="5" name="Footer Placeholder 4">
            <a:extLst>
              <a:ext uri="{FF2B5EF4-FFF2-40B4-BE49-F238E27FC236}">
                <a16:creationId xmlns:a16="http://schemas.microsoft.com/office/drawing/2014/main" id="{78B08B12-2AAE-2577-69EE-4055D7D94A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BC8858-18E7-A6EF-3525-E6990A9D8E13}"/>
              </a:ext>
            </a:extLst>
          </p:cNvPr>
          <p:cNvSpPr>
            <a:spLocks noGrp="1"/>
          </p:cNvSpPr>
          <p:nvPr>
            <p:ph type="sldNum" sz="quarter" idx="12"/>
          </p:nvPr>
        </p:nvSpPr>
        <p:spPr/>
        <p:txBody>
          <a:bodyPr/>
          <a:lstStyle/>
          <a:p>
            <a:fld id="{0019FD36-01FC-4E57-9576-B7CD3519AE2D}" type="slidenum">
              <a:rPr lang="en-US" smtClean="0"/>
              <a:t>‹#›</a:t>
            </a:fld>
            <a:endParaRPr lang="en-US"/>
          </a:p>
        </p:txBody>
      </p:sp>
    </p:spTree>
    <p:extLst>
      <p:ext uri="{BB962C8B-B14F-4D97-AF65-F5344CB8AC3E}">
        <p14:creationId xmlns:p14="http://schemas.microsoft.com/office/powerpoint/2010/main" val="470413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9B032E8-D250-9AB3-6C6C-7562501A70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10909C-967C-D836-2B2B-CBD85EE032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ED737B-698C-C5F0-7115-9B463E6FD9A1}"/>
              </a:ext>
            </a:extLst>
          </p:cNvPr>
          <p:cNvSpPr>
            <a:spLocks noGrp="1"/>
          </p:cNvSpPr>
          <p:nvPr>
            <p:ph type="dt" sz="half" idx="10"/>
          </p:nvPr>
        </p:nvSpPr>
        <p:spPr/>
        <p:txBody>
          <a:bodyPr/>
          <a:lstStyle/>
          <a:p>
            <a:fld id="{16FB8782-BCBF-4086-9C8F-21531D9C4A06}" type="datetimeFigureOut">
              <a:rPr lang="en-US" smtClean="0"/>
              <a:t>11/7/2024</a:t>
            </a:fld>
            <a:endParaRPr lang="en-US"/>
          </a:p>
        </p:txBody>
      </p:sp>
      <p:sp>
        <p:nvSpPr>
          <p:cNvPr id="5" name="Footer Placeholder 4">
            <a:extLst>
              <a:ext uri="{FF2B5EF4-FFF2-40B4-BE49-F238E27FC236}">
                <a16:creationId xmlns:a16="http://schemas.microsoft.com/office/drawing/2014/main" id="{B3E451DA-9F25-A405-CF12-A0B3E01511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3ABDE7-BA64-5E2D-FE20-AA396E36D3D4}"/>
              </a:ext>
            </a:extLst>
          </p:cNvPr>
          <p:cNvSpPr>
            <a:spLocks noGrp="1"/>
          </p:cNvSpPr>
          <p:nvPr>
            <p:ph type="sldNum" sz="quarter" idx="12"/>
          </p:nvPr>
        </p:nvSpPr>
        <p:spPr/>
        <p:txBody>
          <a:bodyPr/>
          <a:lstStyle/>
          <a:p>
            <a:fld id="{0019FD36-01FC-4E57-9576-B7CD3519AE2D}" type="slidenum">
              <a:rPr lang="en-US" smtClean="0"/>
              <a:t>‹#›</a:t>
            </a:fld>
            <a:endParaRPr lang="en-US"/>
          </a:p>
        </p:txBody>
      </p:sp>
    </p:spTree>
    <p:extLst>
      <p:ext uri="{BB962C8B-B14F-4D97-AF65-F5344CB8AC3E}">
        <p14:creationId xmlns:p14="http://schemas.microsoft.com/office/powerpoint/2010/main" val="3045661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96DC8-54C6-2202-1339-A45D592EB0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F27CF1-6324-BCBA-4C4D-53031D08802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E4C99F-8955-445F-9AD8-16F615B4A7EA}"/>
              </a:ext>
            </a:extLst>
          </p:cNvPr>
          <p:cNvSpPr>
            <a:spLocks noGrp="1"/>
          </p:cNvSpPr>
          <p:nvPr>
            <p:ph type="dt" sz="half" idx="10"/>
          </p:nvPr>
        </p:nvSpPr>
        <p:spPr/>
        <p:txBody>
          <a:bodyPr/>
          <a:lstStyle/>
          <a:p>
            <a:fld id="{16FB8782-BCBF-4086-9C8F-21531D9C4A06}" type="datetimeFigureOut">
              <a:rPr lang="en-US" smtClean="0"/>
              <a:t>11/7/2024</a:t>
            </a:fld>
            <a:endParaRPr lang="en-US"/>
          </a:p>
        </p:txBody>
      </p:sp>
      <p:sp>
        <p:nvSpPr>
          <p:cNvPr id="5" name="Footer Placeholder 4">
            <a:extLst>
              <a:ext uri="{FF2B5EF4-FFF2-40B4-BE49-F238E27FC236}">
                <a16:creationId xmlns:a16="http://schemas.microsoft.com/office/drawing/2014/main" id="{161FD47B-6E2C-9E09-2CDE-8FD5BEA5B9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CFC396-4524-FB5B-9EFA-C0DF9DB92BB9}"/>
              </a:ext>
            </a:extLst>
          </p:cNvPr>
          <p:cNvSpPr>
            <a:spLocks noGrp="1"/>
          </p:cNvSpPr>
          <p:nvPr>
            <p:ph type="sldNum" sz="quarter" idx="12"/>
          </p:nvPr>
        </p:nvSpPr>
        <p:spPr/>
        <p:txBody>
          <a:bodyPr/>
          <a:lstStyle/>
          <a:p>
            <a:fld id="{0019FD36-01FC-4E57-9576-B7CD3519AE2D}" type="slidenum">
              <a:rPr lang="en-US" smtClean="0"/>
              <a:t>‹#›</a:t>
            </a:fld>
            <a:endParaRPr lang="en-US"/>
          </a:p>
        </p:txBody>
      </p:sp>
    </p:spTree>
    <p:extLst>
      <p:ext uri="{BB962C8B-B14F-4D97-AF65-F5344CB8AC3E}">
        <p14:creationId xmlns:p14="http://schemas.microsoft.com/office/powerpoint/2010/main" val="309070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355F-C9CB-CA01-5777-CF0AE69047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6B6C4-1A9C-1507-0BEA-C27844FF6E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E215852-7D0A-4B73-DD61-3FFFBAFD5ABD}"/>
              </a:ext>
            </a:extLst>
          </p:cNvPr>
          <p:cNvSpPr>
            <a:spLocks noGrp="1"/>
          </p:cNvSpPr>
          <p:nvPr>
            <p:ph type="dt" sz="half" idx="10"/>
          </p:nvPr>
        </p:nvSpPr>
        <p:spPr/>
        <p:txBody>
          <a:bodyPr/>
          <a:lstStyle/>
          <a:p>
            <a:fld id="{16FB8782-BCBF-4086-9C8F-21531D9C4A06}" type="datetimeFigureOut">
              <a:rPr lang="en-US" smtClean="0"/>
              <a:t>11/7/2024</a:t>
            </a:fld>
            <a:endParaRPr lang="en-US"/>
          </a:p>
        </p:txBody>
      </p:sp>
      <p:sp>
        <p:nvSpPr>
          <p:cNvPr id="5" name="Footer Placeholder 4">
            <a:extLst>
              <a:ext uri="{FF2B5EF4-FFF2-40B4-BE49-F238E27FC236}">
                <a16:creationId xmlns:a16="http://schemas.microsoft.com/office/drawing/2014/main" id="{09A18E22-2235-3AEC-C06B-959AD00D26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4F31B-C384-83A6-5113-DF70F95FDAB4}"/>
              </a:ext>
            </a:extLst>
          </p:cNvPr>
          <p:cNvSpPr>
            <a:spLocks noGrp="1"/>
          </p:cNvSpPr>
          <p:nvPr>
            <p:ph type="sldNum" sz="quarter" idx="12"/>
          </p:nvPr>
        </p:nvSpPr>
        <p:spPr/>
        <p:txBody>
          <a:bodyPr/>
          <a:lstStyle/>
          <a:p>
            <a:fld id="{0019FD36-01FC-4E57-9576-B7CD3519AE2D}" type="slidenum">
              <a:rPr lang="en-US" smtClean="0"/>
              <a:t>‹#›</a:t>
            </a:fld>
            <a:endParaRPr lang="en-US"/>
          </a:p>
        </p:txBody>
      </p:sp>
    </p:spTree>
    <p:extLst>
      <p:ext uri="{BB962C8B-B14F-4D97-AF65-F5344CB8AC3E}">
        <p14:creationId xmlns:p14="http://schemas.microsoft.com/office/powerpoint/2010/main" val="3512581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3FAC0-408A-14C3-BB9E-1EADA945D9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FAC31E-CEA8-55FB-0AC0-F8639BA5B4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C9873E-A63A-A3F6-F024-D3F2998F62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448ED2-833C-6797-820E-E08F6F86C280}"/>
              </a:ext>
            </a:extLst>
          </p:cNvPr>
          <p:cNvSpPr>
            <a:spLocks noGrp="1"/>
          </p:cNvSpPr>
          <p:nvPr>
            <p:ph type="dt" sz="half" idx="10"/>
          </p:nvPr>
        </p:nvSpPr>
        <p:spPr/>
        <p:txBody>
          <a:bodyPr/>
          <a:lstStyle/>
          <a:p>
            <a:fld id="{16FB8782-BCBF-4086-9C8F-21531D9C4A06}" type="datetimeFigureOut">
              <a:rPr lang="en-US" smtClean="0"/>
              <a:t>11/7/2024</a:t>
            </a:fld>
            <a:endParaRPr lang="en-US"/>
          </a:p>
        </p:txBody>
      </p:sp>
      <p:sp>
        <p:nvSpPr>
          <p:cNvPr id="6" name="Footer Placeholder 5">
            <a:extLst>
              <a:ext uri="{FF2B5EF4-FFF2-40B4-BE49-F238E27FC236}">
                <a16:creationId xmlns:a16="http://schemas.microsoft.com/office/drawing/2014/main" id="{4E75B694-6CCD-CDC5-7E40-1FA8455683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FA77AE-9C9B-62B3-B7B2-F619E5DB35B2}"/>
              </a:ext>
            </a:extLst>
          </p:cNvPr>
          <p:cNvSpPr>
            <a:spLocks noGrp="1"/>
          </p:cNvSpPr>
          <p:nvPr>
            <p:ph type="sldNum" sz="quarter" idx="12"/>
          </p:nvPr>
        </p:nvSpPr>
        <p:spPr/>
        <p:txBody>
          <a:bodyPr/>
          <a:lstStyle/>
          <a:p>
            <a:fld id="{0019FD36-01FC-4E57-9576-B7CD3519AE2D}" type="slidenum">
              <a:rPr lang="en-US" smtClean="0"/>
              <a:t>‹#›</a:t>
            </a:fld>
            <a:endParaRPr lang="en-US"/>
          </a:p>
        </p:txBody>
      </p:sp>
    </p:spTree>
    <p:extLst>
      <p:ext uri="{BB962C8B-B14F-4D97-AF65-F5344CB8AC3E}">
        <p14:creationId xmlns:p14="http://schemas.microsoft.com/office/powerpoint/2010/main" val="487912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C81B-3533-391C-59A3-58287DEA6E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330475-9682-E7D5-8437-36EF9DED07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484258-5452-E364-A946-D13DCE69FE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A1A2C4-8464-3E00-A21A-0FA14A5DFC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5A596E-E134-2CA8-86D0-85D54B2158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0844CE-2D7B-749A-1E4E-6DE9E6C328A0}"/>
              </a:ext>
            </a:extLst>
          </p:cNvPr>
          <p:cNvSpPr>
            <a:spLocks noGrp="1"/>
          </p:cNvSpPr>
          <p:nvPr>
            <p:ph type="dt" sz="half" idx="10"/>
          </p:nvPr>
        </p:nvSpPr>
        <p:spPr/>
        <p:txBody>
          <a:bodyPr/>
          <a:lstStyle/>
          <a:p>
            <a:fld id="{16FB8782-BCBF-4086-9C8F-21531D9C4A06}" type="datetimeFigureOut">
              <a:rPr lang="en-US" smtClean="0"/>
              <a:t>11/7/2024</a:t>
            </a:fld>
            <a:endParaRPr lang="en-US"/>
          </a:p>
        </p:txBody>
      </p:sp>
      <p:sp>
        <p:nvSpPr>
          <p:cNvPr id="8" name="Footer Placeholder 7">
            <a:extLst>
              <a:ext uri="{FF2B5EF4-FFF2-40B4-BE49-F238E27FC236}">
                <a16:creationId xmlns:a16="http://schemas.microsoft.com/office/drawing/2014/main" id="{00D1FABB-05FD-624A-4A5D-3B723CF6D5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D5647D-106C-F6F4-62B4-DBA4C28C21D9}"/>
              </a:ext>
            </a:extLst>
          </p:cNvPr>
          <p:cNvSpPr>
            <a:spLocks noGrp="1"/>
          </p:cNvSpPr>
          <p:nvPr>
            <p:ph type="sldNum" sz="quarter" idx="12"/>
          </p:nvPr>
        </p:nvSpPr>
        <p:spPr/>
        <p:txBody>
          <a:bodyPr/>
          <a:lstStyle/>
          <a:p>
            <a:fld id="{0019FD36-01FC-4E57-9576-B7CD3519AE2D}" type="slidenum">
              <a:rPr lang="en-US" smtClean="0"/>
              <a:t>‹#›</a:t>
            </a:fld>
            <a:endParaRPr lang="en-US"/>
          </a:p>
        </p:txBody>
      </p:sp>
    </p:spTree>
    <p:extLst>
      <p:ext uri="{BB962C8B-B14F-4D97-AF65-F5344CB8AC3E}">
        <p14:creationId xmlns:p14="http://schemas.microsoft.com/office/powerpoint/2010/main" val="4258584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A5443-6F64-B11E-66C1-AA5726E412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9A9B901-8BB2-54C8-1C68-96D0E462B59C}"/>
              </a:ext>
            </a:extLst>
          </p:cNvPr>
          <p:cNvSpPr>
            <a:spLocks noGrp="1"/>
          </p:cNvSpPr>
          <p:nvPr>
            <p:ph type="dt" sz="half" idx="10"/>
          </p:nvPr>
        </p:nvSpPr>
        <p:spPr/>
        <p:txBody>
          <a:bodyPr/>
          <a:lstStyle/>
          <a:p>
            <a:fld id="{16FB8782-BCBF-4086-9C8F-21531D9C4A06}" type="datetimeFigureOut">
              <a:rPr lang="en-US" smtClean="0"/>
              <a:t>11/7/2024</a:t>
            </a:fld>
            <a:endParaRPr lang="en-US"/>
          </a:p>
        </p:txBody>
      </p:sp>
      <p:sp>
        <p:nvSpPr>
          <p:cNvPr id="4" name="Footer Placeholder 3">
            <a:extLst>
              <a:ext uri="{FF2B5EF4-FFF2-40B4-BE49-F238E27FC236}">
                <a16:creationId xmlns:a16="http://schemas.microsoft.com/office/drawing/2014/main" id="{5F22B2EA-1203-7174-3F95-700364694E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66566E-4443-10A8-9573-A932D83196F0}"/>
              </a:ext>
            </a:extLst>
          </p:cNvPr>
          <p:cNvSpPr>
            <a:spLocks noGrp="1"/>
          </p:cNvSpPr>
          <p:nvPr>
            <p:ph type="sldNum" sz="quarter" idx="12"/>
          </p:nvPr>
        </p:nvSpPr>
        <p:spPr/>
        <p:txBody>
          <a:bodyPr/>
          <a:lstStyle/>
          <a:p>
            <a:fld id="{0019FD36-01FC-4E57-9576-B7CD3519AE2D}" type="slidenum">
              <a:rPr lang="en-US" smtClean="0"/>
              <a:t>‹#›</a:t>
            </a:fld>
            <a:endParaRPr lang="en-US"/>
          </a:p>
        </p:txBody>
      </p:sp>
    </p:spTree>
    <p:extLst>
      <p:ext uri="{BB962C8B-B14F-4D97-AF65-F5344CB8AC3E}">
        <p14:creationId xmlns:p14="http://schemas.microsoft.com/office/powerpoint/2010/main" val="26465722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7BAA55-0923-E060-893F-80F301FF6F1F}"/>
              </a:ext>
            </a:extLst>
          </p:cNvPr>
          <p:cNvSpPr>
            <a:spLocks noGrp="1"/>
          </p:cNvSpPr>
          <p:nvPr>
            <p:ph type="dt" sz="half" idx="10"/>
          </p:nvPr>
        </p:nvSpPr>
        <p:spPr/>
        <p:txBody>
          <a:bodyPr/>
          <a:lstStyle/>
          <a:p>
            <a:fld id="{16FB8782-BCBF-4086-9C8F-21531D9C4A06}" type="datetimeFigureOut">
              <a:rPr lang="en-US" smtClean="0"/>
              <a:t>11/7/2024</a:t>
            </a:fld>
            <a:endParaRPr lang="en-US"/>
          </a:p>
        </p:txBody>
      </p:sp>
      <p:sp>
        <p:nvSpPr>
          <p:cNvPr id="3" name="Footer Placeholder 2">
            <a:extLst>
              <a:ext uri="{FF2B5EF4-FFF2-40B4-BE49-F238E27FC236}">
                <a16:creationId xmlns:a16="http://schemas.microsoft.com/office/drawing/2014/main" id="{3FE8B3E1-D217-B472-6E94-8483209819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8090DA-CD21-7F98-5872-0F86A0D6697C}"/>
              </a:ext>
            </a:extLst>
          </p:cNvPr>
          <p:cNvSpPr>
            <a:spLocks noGrp="1"/>
          </p:cNvSpPr>
          <p:nvPr>
            <p:ph type="sldNum" sz="quarter" idx="12"/>
          </p:nvPr>
        </p:nvSpPr>
        <p:spPr/>
        <p:txBody>
          <a:bodyPr/>
          <a:lstStyle/>
          <a:p>
            <a:fld id="{0019FD36-01FC-4E57-9576-B7CD3519AE2D}" type="slidenum">
              <a:rPr lang="en-US" smtClean="0"/>
              <a:t>‹#›</a:t>
            </a:fld>
            <a:endParaRPr lang="en-US"/>
          </a:p>
        </p:txBody>
      </p:sp>
    </p:spTree>
    <p:extLst>
      <p:ext uri="{BB962C8B-B14F-4D97-AF65-F5344CB8AC3E}">
        <p14:creationId xmlns:p14="http://schemas.microsoft.com/office/powerpoint/2010/main" val="3885923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4DE2C-F508-1752-78C9-09E814F56F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4973AB-94B3-4C72-034A-C63C1C49C31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E2CE40-0705-6DB4-F15A-89C55CC45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69FE79-A2E4-5112-3D54-8B59B926C10A}"/>
              </a:ext>
            </a:extLst>
          </p:cNvPr>
          <p:cNvSpPr>
            <a:spLocks noGrp="1"/>
          </p:cNvSpPr>
          <p:nvPr>
            <p:ph type="dt" sz="half" idx="10"/>
          </p:nvPr>
        </p:nvSpPr>
        <p:spPr/>
        <p:txBody>
          <a:bodyPr/>
          <a:lstStyle/>
          <a:p>
            <a:fld id="{16FB8782-BCBF-4086-9C8F-21531D9C4A06}" type="datetimeFigureOut">
              <a:rPr lang="en-US" smtClean="0"/>
              <a:t>11/7/2024</a:t>
            </a:fld>
            <a:endParaRPr lang="en-US"/>
          </a:p>
        </p:txBody>
      </p:sp>
      <p:sp>
        <p:nvSpPr>
          <p:cNvPr id="6" name="Footer Placeholder 5">
            <a:extLst>
              <a:ext uri="{FF2B5EF4-FFF2-40B4-BE49-F238E27FC236}">
                <a16:creationId xmlns:a16="http://schemas.microsoft.com/office/drawing/2014/main" id="{C8A5CCC1-5021-0416-21F1-DDB6DE9D57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EE8482-71FE-0440-5E27-5252F8056A02}"/>
              </a:ext>
            </a:extLst>
          </p:cNvPr>
          <p:cNvSpPr>
            <a:spLocks noGrp="1"/>
          </p:cNvSpPr>
          <p:nvPr>
            <p:ph type="sldNum" sz="quarter" idx="12"/>
          </p:nvPr>
        </p:nvSpPr>
        <p:spPr/>
        <p:txBody>
          <a:bodyPr/>
          <a:lstStyle/>
          <a:p>
            <a:fld id="{0019FD36-01FC-4E57-9576-B7CD3519AE2D}" type="slidenum">
              <a:rPr lang="en-US" smtClean="0"/>
              <a:t>‹#›</a:t>
            </a:fld>
            <a:endParaRPr lang="en-US"/>
          </a:p>
        </p:txBody>
      </p:sp>
    </p:spTree>
    <p:extLst>
      <p:ext uri="{BB962C8B-B14F-4D97-AF65-F5344CB8AC3E}">
        <p14:creationId xmlns:p14="http://schemas.microsoft.com/office/powerpoint/2010/main" val="4133252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17E51-F7A7-0E0B-6981-1F7684967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870F7B-2A90-5453-4475-B861D54260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09D4723-E859-27C9-4B9A-F8F871900E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78B12B-863A-7506-F0BB-1B690F66B5D0}"/>
              </a:ext>
            </a:extLst>
          </p:cNvPr>
          <p:cNvSpPr>
            <a:spLocks noGrp="1"/>
          </p:cNvSpPr>
          <p:nvPr>
            <p:ph type="dt" sz="half" idx="10"/>
          </p:nvPr>
        </p:nvSpPr>
        <p:spPr/>
        <p:txBody>
          <a:bodyPr/>
          <a:lstStyle/>
          <a:p>
            <a:fld id="{16FB8782-BCBF-4086-9C8F-21531D9C4A06}" type="datetimeFigureOut">
              <a:rPr lang="en-US" smtClean="0"/>
              <a:t>11/7/2024</a:t>
            </a:fld>
            <a:endParaRPr lang="en-US"/>
          </a:p>
        </p:txBody>
      </p:sp>
      <p:sp>
        <p:nvSpPr>
          <p:cNvPr id="6" name="Footer Placeholder 5">
            <a:extLst>
              <a:ext uri="{FF2B5EF4-FFF2-40B4-BE49-F238E27FC236}">
                <a16:creationId xmlns:a16="http://schemas.microsoft.com/office/drawing/2014/main" id="{0A702FD9-1B7E-F716-D4FA-AEE6F4A76E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3FA625-519D-AA9A-F1FA-5A5E0BBF7883}"/>
              </a:ext>
            </a:extLst>
          </p:cNvPr>
          <p:cNvSpPr>
            <a:spLocks noGrp="1"/>
          </p:cNvSpPr>
          <p:nvPr>
            <p:ph type="sldNum" sz="quarter" idx="12"/>
          </p:nvPr>
        </p:nvSpPr>
        <p:spPr/>
        <p:txBody>
          <a:bodyPr/>
          <a:lstStyle/>
          <a:p>
            <a:fld id="{0019FD36-01FC-4E57-9576-B7CD3519AE2D}" type="slidenum">
              <a:rPr lang="en-US" smtClean="0"/>
              <a:t>‹#›</a:t>
            </a:fld>
            <a:endParaRPr lang="en-US"/>
          </a:p>
        </p:txBody>
      </p:sp>
    </p:spTree>
    <p:extLst>
      <p:ext uri="{BB962C8B-B14F-4D97-AF65-F5344CB8AC3E}">
        <p14:creationId xmlns:p14="http://schemas.microsoft.com/office/powerpoint/2010/main" val="2313377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7BFC7E-03D5-D3CD-CC3A-269C763A0B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DEC8BC-673E-E58D-9E83-FF868E93C7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AD2254-B7EC-0992-493F-FCE338082C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FB8782-BCBF-4086-9C8F-21531D9C4A06}" type="datetimeFigureOut">
              <a:rPr lang="en-US" smtClean="0"/>
              <a:t>11/7/2024</a:t>
            </a:fld>
            <a:endParaRPr lang="en-US"/>
          </a:p>
        </p:txBody>
      </p:sp>
      <p:sp>
        <p:nvSpPr>
          <p:cNvPr id="5" name="Footer Placeholder 4">
            <a:extLst>
              <a:ext uri="{FF2B5EF4-FFF2-40B4-BE49-F238E27FC236}">
                <a16:creationId xmlns:a16="http://schemas.microsoft.com/office/drawing/2014/main" id="{3021F483-E533-181F-F53B-EA301BF0E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5D3B8EE-EAD4-8944-77CD-C324390237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19FD36-01FC-4E57-9576-B7CD3519AE2D}" type="slidenum">
              <a:rPr lang="en-US" smtClean="0"/>
              <a:t>‹#›</a:t>
            </a:fld>
            <a:endParaRPr lang="en-US"/>
          </a:p>
        </p:txBody>
      </p:sp>
    </p:spTree>
    <p:extLst>
      <p:ext uri="{BB962C8B-B14F-4D97-AF65-F5344CB8AC3E}">
        <p14:creationId xmlns:p14="http://schemas.microsoft.com/office/powerpoint/2010/main" val="831486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newatlas.com/computers/ibm-osprey-worlds-most-powerful-quantum-computer/?itm_source=newatlas&amp;itm_medium=article-body" TargetMode="External"/><Relationship Id="rId2" Type="http://schemas.openxmlformats.org/officeDocument/2006/relationships/hyperlink" Target="https://www.forbes.com/sites/moorinsights/2023/10/24/atom-computing-announces-record-breaking-1225-qubit-quantum-computer/?sh=329c93b6491a"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csrc.nist.gov/glossary/term/public_key_cryptography"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nist.gov/news-events/news/2023/08/nist-standardize-encryption-algorithms-can-resist-attack-quantum-computers" TargetMode="External"/><Relationship Id="rId2" Type="http://schemas.openxmlformats.org/officeDocument/2006/relationships/hyperlink" Target="https://www.nist.gov/news-events/news/2022/07/nist-announces-first-four-quantum-resistant-cryptographic-algorithm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unitary.fund/"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oqi.gesda.globa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oqi.gesda.global/applications/"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new.nsf.gov/funding/opportunities/funding-opportunities-engineering-research-quantum"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new.nsf.gov/funding/opportunities/funding-opportunities-engineering-research-quantum"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uwaterloo.ca/institute-for-quantum-computing/programs/graduate-studies/scholarships-and-award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www.ic.gc.ca/eic/site/154.nsf/eng/home"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hyperlink" Target="https://academic.microsoft.com/paper/3129777548/reference"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hyperlink" Target="https://academic.microsoft.com/paper/3138523166/related/search?q=Application%20of%20Quantum%20Machine%20Learning%20to%20High%20Energy%20Physics%20Analysis%20at%20LHC%20using%20IBM%20Quantum%20Computer%20Simulators%20and%20IBM%20Quantum%20Computer%20Hardware&amp;qe=Or(Id%253D2999555532%252CId%253D2605572685%252CId%253D3105685806%252CId%253D2779590508%252CId%253D3116405490%252CId%253D2808158552%252CId%253D2468508645%252CId%253D2996964250%252CId%253D3034653840%252CId%253D1481972303%252CId%253D2994585060%252CId%253D2964190485%252CId%253D3098305397%252CId%253D3080102306%252CId%253D2478580883%252CId%253D2986920471%252CId%253D1501877718%252CId%253D2969404284%252CId%253D3131592447%252CId%253D2262611717)&amp;f=&amp;orderBy=0" TargetMode="External"/><Relationship Id="rId4" Type="http://schemas.openxmlformats.org/officeDocument/2006/relationships/hyperlink" Target="https://academic.microsoft.com/paper/3127638537/reference"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nature.com/articles/s41467-020-20417-4" TargetMode="External"/><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academic.microsoft.com/paper/3122026060/reference/search?q=Creating%20Majorana%20modes%20from%20segmented%20Fermi%20surface.&amp;qe=Or(Id%253D1973972788%252CId%253D2168226651%252CId%253D2055424520%252CId%253D2067650803%252CId%253D2089843538%252CId%253D2116325781%252CId%253D2294496489%252CId%253D2128650222%252CId%253D2168606130%252CId%253D2104864237%252CId%253D3104312126%252CId%253D3022271612%252CId%253D3098040873%252CId%253D3125378746%252CId%253D3098794347%252CId%253D2887552177%252CId%253D2738796814%252CId%253D2473078624%252CId%253D2003949154%252CId%253D2140331670%252CId%253D3101171355%252CId%253D2890645940%252CId%253D2460278388%252CId%253D3100684483%252CId%253D2950306946%252CId%253D2056830045%252CId%253D854964808%252CId%253D1590972029%252CId%253D3099574920%252CId%253D3099470527%252CId%253D1975606438%252CId%253D2572973103%252CId%253D2995940708%252CId%253D2257162485%252CId%253D2998420832%252CId%253D2984638831%252CId%253D2009952174%252CId%253D2784177164%252CId%253D2997055716%252CId%253D3099411975%252CId%253D3106120793%252CId%253D2909293225%252CId%253D1505546568%252CId%253D3099332803%252CId%253D2039150838%252CId%253D2622676305%252CId%253D2795188153%252CId%253D3098270681%252CId%253D3103361661%252CId%253D3100933975%252CId%253D3100359592%252CId%253D3103665185%252CId%253D2329648319%252CId%253D3014161117%252CId%253D3102414803%252CId%253D2921875549%252CId%253D3012317016%252CId%253D2784429013)&amp;f=&amp;orderBy=0" TargetMode="External"/><Relationship Id="rId4" Type="http://schemas.openxmlformats.org/officeDocument/2006/relationships/hyperlink" Target="https://journals.aps.org/prresearch/abstract/10.1103/PhysRevResearch.3.013182"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pubs.acs.org/doi/10.1021/acs.chemrev.0c00620" TargetMode="External"/><Relationship Id="rId2" Type="http://schemas.openxmlformats.org/officeDocument/2006/relationships/hyperlink" Target="https://www.nature.com/articles/s41592-020-01004-3" TargetMode="Externa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hyperlink" Target="https://pubs.rsc.org/en/content/articlelanding/2021/CP/D1CP90024B#!divAbstract"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hyperlink" Target="https://new.nsf.gov/funding/opportunities/funding-opportunities-engineering-research-quantum" TargetMode="External"/><Relationship Id="rId3" Type="http://schemas.openxmlformats.org/officeDocument/2006/relationships/hyperlink" Target="https://www.forbes.com/sites/moorinsights/2023/10/24/atom-computing-announces-record-breaking-1225-qubit-quantum-computer/?sh=329c93b6491a" TargetMode="External"/><Relationship Id="rId7" Type="http://schemas.openxmlformats.org/officeDocument/2006/relationships/hyperlink" Target="https://oqi.gesda.global/" TargetMode="External"/><Relationship Id="rId2" Type="http://schemas.openxmlformats.org/officeDocument/2006/relationships/hyperlink" Target="https://www.techopedia.com/future-of-quantum-computing" TargetMode="External"/><Relationship Id="rId1" Type="http://schemas.openxmlformats.org/officeDocument/2006/relationships/slideLayout" Target="../slideLayouts/slideLayout2.xml"/><Relationship Id="rId6" Type="http://schemas.openxmlformats.org/officeDocument/2006/relationships/hyperlink" Target="https://unitary.fund/" TargetMode="External"/><Relationship Id="rId5" Type="http://schemas.openxmlformats.org/officeDocument/2006/relationships/hyperlink" Target="https://www.hpcwire.com/2024/08/13/nist-issues-post-quantum-cryptography-standards-and-calls-for-their-adoption/" TargetMode="External"/><Relationship Id="rId10" Type="http://schemas.openxmlformats.org/officeDocument/2006/relationships/hyperlink" Target="https://nrc.canada.ca/en/research-development/research-collaboration/programs/applied-quantum-computing-challenge-program" TargetMode="External"/><Relationship Id="rId4" Type="http://schemas.openxmlformats.org/officeDocument/2006/relationships/hyperlink" Target="https://www.nist.gov/news-events/news/2024/08/nist-releases-first-3-finalized-post-quantum-encryption-standards" TargetMode="External"/><Relationship Id="rId9" Type="http://schemas.openxmlformats.org/officeDocument/2006/relationships/hyperlink" Target="https://uwaterloo.ca/institute-for-quantum-computing/programs/graduate-studies/scholarships-and-award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linkedin.com/company/ibm/" TargetMode="External"/><Relationship Id="rId2" Type="http://schemas.openxmlformats.org/officeDocument/2006/relationships/hyperlink" Target="https://www.linkedin.com/company/qiski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builtin.com/hardware" TargetMode="External"/><Relationship Id="rId2" Type="http://schemas.openxmlformats.org/officeDocument/2006/relationships/hyperlink" Target="https://builtin.com/hardware/quantum-computing"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08B08-799A-E869-DF63-AA619C640778}"/>
              </a:ext>
            </a:extLst>
          </p:cNvPr>
          <p:cNvSpPr>
            <a:spLocks noGrp="1"/>
          </p:cNvSpPr>
          <p:nvPr>
            <p:ph type="ctrTitle"/>
          </p:nvPr>
        </p:nvSpPr>
        <p:spPr/>
        <p:txBody>
          <a:bodyPr>
            <a:normAutofit fontScale="90000"/>
          </a:bodyPr>
          <a:lstStyle/>
          <a:p>
            <a:r>
              <a:rPr lang="en-US" b="1" i="0" dirty="0">
                <a:solidFill>
                  <a:srgbClr val="273239"/>
                </a:solidFill>
                <a:effectLst/>
                <a:latin typeface="Source Sans 3"/>
              </a:rPr>
              <a:t>Recent Trends in Quantum Computing and Research Opportunties</a:t>
            </a:r>
            <a:endParaRPr lang="en-US" dirty="0"/>
          </a:p>
        </p:txBody>
      </p:sp>
      <p:sp>
        <p:nvSpPr>
          <p:cNvPr id="3" name="Subtitle 2">
            <a:extLst>
              <a:ext uri="{FF2B5EF4-FFF2-40B4-BE49-F238E27FC236}">
                <a16:creationId xmlns:a16="http://schemas.microsoft.com/office/drawing/2014/main" id="{5B8B0F5D-9F53-1E9A-C4A0-A45C73CADECE}"/>
              </a:ext>
            </a:extLst>
          </p:cNvPr>
          <p:cNvSpPr>
            <a:spLocks noGrp="1"/>
          </p:cNvSpPr>
          <p:nvPr>
            <p:ph type="subTitle" idx="1"/>
          </p:nvPr>
        </p:nvSpPr>
        <p:spPr>
          <a:xfrm>
            <a:off x="1524000" y="3602037"/>
            <a:ext cx="9144000" cy="2518208"/>
          </a:xfrm>
        </p:spPr>
        <p:txBody>
          <a:bodyPr>
            <a:normAutofit fontScale="92500" lnSpcReduction="20000"/>
          </a:bodyPr>
          <a:lstStyle/>
          <a:p>
            <a:r>
              <a:rPr lang="en-US" sz="2800" dirty="0">
                <a:solidFill>
                  <a:srgbClr val="4D5156"/>
                </a:solidFill>
                <a:highlight>
                  <a:srgbClr val="FFFFFF"/>
                </a:highlight>
                <a:latin typeface="arial" panose="020B0604020202020204" pitchFamily="34" charset="0"/>
              </a:rPr>
              <a:t>By </a:t>
            </a:r>
          </a:p>
          <a:p>
            <a:r>
              <a:rPr lang="en-US" sz="2800" b="1" dirty="0">
                <a:solidFill>
                  <a:srgbClr val="4D5156"/>
                </a:solidFill>
                <a:highlight>
                  <a:srgbClr val="FFFFFF"/>
                </a:highlight>
                <a:latin typeface="arial" panose="020B0604020202020204" pitchFamily="34" charset="0"/>
              </a:rPr>
              <a:t>Dr. Peter Nimbe</a:t>
            </a:r>
          </a:p>
          <a:p>
            <a:endParaRPr lang="en-US" sz="2800" dirty="0">
              <a:solidFill>
                <a:srgbClr val="4D5156"/>
              </a:solidFill>
              <a:highlight>
                <a:srgbClr val="FFFFFF"/>
              </a:highlight>
              <a:latin typeface="arial" panose="020B0604020202020204" pitchFamily="34" charset="0"/>
            </a:endParaRPr>
          </a:p>
          <a:p>
            <a:r>
              <a:rPr lang="en-US" sz="2800" dirty="0">
                <a:solidFill>
                  <a:srgbClr val="4D5156"/>
                </a:solidFill>
                <a:highlight>
                  <a:srgbClr val="FFFFFF"/>
                </a:highlight>
                <a:latin typeface="arial" panose="020B0604020202020204" pitchFamily="34" charset="0"/>
              </a:rPr>
              <a:t>Department of Computer Science and Informatics</a:t>
            </a:r>
          </a:p>
          <a:p>
            <a:r>
              <a:rPr lang="en-US" sz="2800" dirty="0">
                <a:solidFill>
                  <a:srgbClr val="4D5156"/>
                </a:solidFill>
                <a:highlight>
                  <a:srgbClr val="FFFFFF"/>
                </a:highlight>
                <a:latin typeface="arial" panose="020B0604020202020204" pitchFamily="34" charset="0"/>
              </a:rPr>
              <a:t>University of Energy and Natural Resources</a:t>
            </a:r>
          </a:p>
          <a:p>
            <a:r>
              <a:rPr lang="en-US" sz="2800" dirty="0">
                <a:solidFill>
                  <a:srgbClr val="4D5156"/>
                </a:solidFill>
                <a:highlight>
                  <a:srgbClr val="FFFFFF"/>
                </a:highlight>
                <a:latin typeface="arial" panose="020B0604020202020204" pitchFamily="34" charset="0"/>
              </a:rPr>
              <a:t>Ghana</a:t>
            </a:r>
          </a:p>
        </p:txBody>
      </p:sp>
      <p:pic>
        <p:nvPicPr>
          <p:cNvPr id="5" name="Picture 4">
            <a:extLst>
              <a:ext uri="{FF2B5EF4-FFF2-40B4-BE49-F238E27FC236}">
                <a16:creationId xmlns:a16="http://schemas.microsoft.com/office/drawing/2014/main" id="{43799DD7-3FE6-B286-1125-33C5EC70E52B}"/>
              </a:ext>
            </a:extLst>
          </p:cNvPr>
          <p:cNvPicPr>
            <a:picLocks noChangeAspect="1"/>
          </p:cNvPicPr>
          <p:nvPr/>
        </p:nvPicPr>
        <p:blipFill rotWithShape="1">
          <a:blip r:embed="rId2">
            <a:extLst>
              <a:ext uri="{28A0092B-C50C-407E-A947-70E740481C1C}">
                <a14:useLocalDpi xmlns:a14="http://schemas.microsoft.com/office/drawing/2010/main" val="0"/>
              </a:ext>
            </a:extLst>
          </a:blip>
          <a:srcRect l="18223" t="12650" r="22158" b="17150"/>
          <a:stretch/>
        </p:blipFill>
        <p:spPr>
          <a:xfrm>
            <a:off x="1" y="43548"/>
            <a:ext cx="1269402" cy="1397977"/>
          </a:xfrm>
          <a:prstGeom prst="rect">
            <a:avLst/>
          </a:prstGeom>
        </p:spPr>
      </p:pic>
      <p:pic>
        <p:nvPicPr>
          <p:cNvPr id="4" name="Picture 3">
            <a:extLst>
              <a:ext uri="{FF2B5EF4-FFF2-40B4-BE49-F238E27FC236}">
                <a16:creationId xmlns:a16="http://schemas.microsoft.com/office/drawing/2014/main" id="{96320A53-0C6E-6B47-9E4E-E7B9D565B74B}"/>
              </a:ext>
            </a:extLst>
          </p:cNvPr>
          <p:cNvPicPr>
            <a:picLocks noChangeAspect="1"/>
          </p:cNvPicPr>
          <p:nvPr/>
        </p:nvPicPr>
        <p:blipFill>
          <a:blip r:embed="rId3"/>
          <a:stretch>
            <a:fillRect/>
          </a:stretch>
        </p:blipFill>
        <p:spPr>
          <a:xfrm>
            <a:off x="8838732" y="5895841"/>
            <a:ext cx="3353268" cy="962159"/>
          </a:xfrm>
          <a:prstGeom prst="rect">
            <a:avLst/>
          </a:prstGeom>
        </p:spPr>
      </p:pic>
      <p:pic>
        <p:nvPicPr>
          <p:cNvPr id="7" name="Picture 6">
            <a:extLst>
              <a:ext uri="{FF2B5EF4-FFF2-40B4-BE49-F238E27FC236}">
                <a16:creationId xmlns:a16="http://schemas.microsoft.com/office/drawing/2014/main" id="{3FBE4DCF-0992-B391-D965-11D67D6A52FC}"/>
              </a:ext>
            </a:extLst>
          </p:cNvPr>
          <p:cNvPicPr>
            <a:picLocks noChangeAspect="1"/>
          </p:cNvPicPr>
          <p:nvPr/>
        </p:nvPicPr>
        <p:blipFill>
          <a:blip r:embed="rId4"/>
          <a:stretch>
            <a:fillRect/>
          </a:stretch>
        </p:blipFill>
        <p:spPr>
          <a:xfrm>
            <a:off x="9975272" y="12191"/>
            <a:ext cx="2216727" cy="1618720"/>
          </a:xfrm>
          <a:prstGeom prst="rect">
            <a:avLst/>
          </a:prstGeom>
        </p:spPr>
      </p:pic>
    </p:spTree>
    <p:extLst>
      <p:ext uri="{BB962C8B-B14F-4D97-AF65-F5344CB8AC3E}">
        <p14:creationId xmlns:p14="http://schemas.microsoft.com/office/powerpoint/2010/main" val="3882756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917A2-A848-CAD1-E9E9-07DF190592FD}"/>
              </a:ext>
            </a:extLst>
          </p:cNvPr>
          <p:cNvSpPr>
            <a:spLocks noGrp="1"/>
          </p:cNvSpPr>
          <p:nvPr>
            <p:ph type="title"/>
          </p:nvPr>
        </p:nvSpPr>
        <p:spPr/>
        <p:txBody>
          <a:bodyPr/>
          <a:lstStyle/>
          <a:p>
            <a:r>
              <a:rPr lang="en-GB" dirty="0"/>
              <a:t>Future of Quantum Computing </a:t>
            </a:r>
            <a:endParaRPr lang="en-GH" dirty="0"/>
          </a:p>
        </p:txBody>
      </p:sp>
      <p:sp>
        <p:nvSpPr>
          <p:cNvPr id="3" name="Content Placeholder 2">
            <a:extLst>
              <a:ext uri="{FF2B5EF4-FFF2-40B4-BE49-F238E27FC236}">
                <a16:creationId xmlns:a16="http://schemas.microsoft.com/office/drawing/2014/main" id="{A53F7985-89F5-E6FE-EED5-9554E0CAD104}"/>
              </a:ext>
            </a:extLst>
          </p:cNvPr>
          <p:cNvSpPr>
            <a:spLocks noGrp="1"/>
          </p:cNvSpPr>
          <p:nvPr>
            <p:ph idx="1"/>
          </p:nvPr>
        </p:nvSpPr>
        <p:spPr/>
        <p:txBody>
          <a:bodyPr/>
          <a:lstStyle/>
          <a:p>
            <a:r>
              <a:rPr lang="en-GB" b="0" i="0" dirty="0">
                <a:solidFill>
                  <a:srgbClr val="2E364E"/>
                </a:solidFill>
                <a:effectLst/>
                <a:latin typeface="helveticaregular"/>
              </a:rPr>
              <a:t>2023 began with many business leaders being blindsided by the </a:t>
            </a:r>
            <a:r>
              <a:rPr lang="en-GB" b="1" i="0" u="none" strike="noStrike" dirty="0">
                <a:effectLst/>
                <a:latin typeface="helveticaregular"/>
              </a:rPr>
              <a:t>mainstream adoption of generative AI</a:t>
            </a:r>
            <a:r>
              <a:rPr lang="en-GB" b="0" i="0" u="none" strike="noStrike" dirty="0">
                <a:solidFill>
                  <a:srgbClr val="0077CC"/>
                </a:solidFill>
                <a:effectLst/>
                <a:latin typeface="helveticaregular"/>
              </a:rPr>
              <a:t>.</a:t>
            </a:r>
          </a:p>
          <a:p>
            <a:r>
              <a:rPr lang="en-GB" b="0" i="0" dirty="0">
                <a:solidFill>
                  <a:srgbClr val="2E364E"/>
                </a:solidFill>
                <a:effectLst/>
                <a:latin typeface="helveticaregular"/>
              </a:rPr>
              <a:t>Critics have often dismissed quantum computing as </a:t>
            </a:r>
            <a:r>
              <a:rPr lang="en-GB" b="1" i="0" dirty="0">
                <a:solidFill>
                  <a:srgbClr val="2E364E"/>
                </a:solidFill>
                <a:effectLst/>
                <a:latin typeface="helveticaregular"/>
              </a:rPr>
              <a:t>overhyped</a:t>
            </a:r>
            <a:r>
              <a:rPr lang="en-GB" b="0" i="0" dirty="0">
                <a:solidFill>
                  <a:srgbClr val="2E364E"/>
                </a:solidFill>
                <a:effectLst/>
                <a:latin typeface="helveticaregular"/>
              </a:rPr>
              <a:t>.</a:t>
            </a:r>
          </a:p>
          <a:p>
            <a:r>
              <a:rPr lang="en-GB" b="0" i="0" dirty="0">
                <a:solidFill>
                  <a:srgbClr val="2E364E"/>
                </a:solidFill>
                <a:effectLst/>
                <a:latin typeface="helveticaregular"/>
              </a:rPr>
              <a:t>But as it prepares to enter center stage, all eyes will be on whether it can deliver on its promises of a </a:t>
            </a:r>
            <a:r>
              <a:rPr lang="en-GB" b="1" i="0" dirty="0">
                <a:solidFill>
                  <a:srgbClr val="2E364E"/>
                </a:solidFill>
                <a:effectLst/>
                <a:latin typeface="helveticaregular"/>
              </a:rPr>
              <a:t>seismic shift in computational capabilities</a:t>
            </a:r>
            <a:r>
              <a:rPr lang="en-GB" b="0" i="0" dirty="0">
                <a:solidFill>
                  <a:srgbClr val="2E364E"/>
                </a:solidFill>
                <a:effectLst/>
                <a:latin typeface="helveticaregular"/>
              </a:rPr>
              <a:t>.</a:t>
            </a:r>
            <a:endParaRPr lang="en-GH" dirty="0"/>
          </a:p>
        </p:txBody>
      </p:sp>
    </p:spTree>
    <p:extLst>
      <p:ext uri="{BB962C8B-B14F-4D97-AF65-F5344CB8AC3E}">
        <p14:creationId xmlns:p14="http://schemas.microsoft.com/office/powerpoint/2010/main" val="3672083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0803-1727-4159-8B64-24E508BD5684}"/>
              </a:ext>
            </a:extLst>
          </p:cNvPr>
          <p:cNvSpPr>
            <a:spLocks noGrp="1"/>
          </p:cNvSpPr>
          <p:nvPr>
            <p:ph type="title"/>
          </p:nvPr>
        </p:nvSpPr>
        <p:spPr/>
        <p:txBody>
          <a:bodyPr/>
          <a:lstStyle/>
          <a:p>
            <a:r>
              <a:rPr lang="en-GB" dirty="0"/>
              <a:t>Key Takeaways</a:t>
            </a:r>
            <a:endParaRPr lang="en-GH" dirty="0"/>
          </a:p>
        </p:txBody>
      </p:sp>
      <p:sp>
        <p:nvSpPr>
          <p:cNvPr id="3" name="Content Placeholder 2">
            <a:extLst>
              <a:ext uri="{FF2B5EF4-FFF2-40B4-BE49-F238E27FC236}">
                <a16:creationId xmlns:a16="http://schemas.microsoft.com/office/drawing/2014/main" id="{C4A43C86-0F94-CBA5-B448-6294B3ABDDDA}"/>
              </a:ext>
            </a:extLst>
          </p:cNvPr>
          <p:cNvSpPr>
            <a:spLocks noGrp="1"/>
          </p:cNvSpPr>
          <p:nvPr>
            <p:ph idx="1"/>
          </p:nvPr>
        </p:nvSpPr>
        <p:spPr/>
        <p:txBody>
          <a:bodyPr>
            <a:normAutofit/>
          </a:bodyPr>
          <a:lstStyle/>
          <a:p>
            <a:pPr algn="l">
              <a:buFont typeface="Arial" panose="020B0604020202020204" pitchFamily="34" charset="0"/>
              <a:buChar char="•"/>
            </a:pPr>
            <a:r>
              <a:rPr lang="en-GB" b="0" i="0" dirty="0">
                <a:solidFill>
                  <a:srgbClr val="2E364E"/>
                </a:solidFill>
                <a:effectLst/>
                <a:latin typeface="helveticaregular"/>
              </a:rPr>
              <a:t>After AI, quantum computing may be the next shift we see worldwide, as engineers focus on </a:t>
            </a:r>
            <a:r>
              <a:rPr lang="en-GB" b="1" i="0" dirty="0">
                <a:solidFill>
                  <a:srgbClr val="2E364E"/>
                </a:solidFill>
                <a:effectLst/>
                <a:latin typeface="helveticaregular"/>
              </a:rPr>
              <a:t>qubit quality </a:t>
            </a:r>
            <a:r>
              <a:rPr lang="en-GB" b="0" i="0" dirty="0">
                <a:solidFill>
                  <a:srgbClr val="2E364E"/>
                </a:solidFill>
                <a:effectLst/>
                <a:latin typeface="helveticaregular"/>
              </a:rPr>
              <a:t>and </a:t>
            </a:r>
            <a:r>
              <a:rPr lang="en-GB" b="1" i="0" dirty="0">
                <a:solidFill>
                  <a:srgbClr val="2E364E"/>
                </a:solidFill>
                <a:effectLst/>
                <a:latin typeface="helveticaregular"/>
              </a:rPr>
              <a:t>error correction.</a:t>
            </a:r>
          </a:p>
          <a:p>
            <a:pPr algn="l">
              <a:buFont typeface="Arial" panose="020B0604020202020204" pitchFamily="34" charset="0"/>
              <a:buChar char="•"/>
            </a:pPr>
            <a:r>
              <a:rPr lang="en-GB" b="0" i="0" dirty="0">
                <a:solidFill>
                  <a:srgbClr val="2E364E"/>
                </a:solidFill>
                <a:effectLst/>
                <a:latin typeface="helveticaregular"/>
              </a:rPr>
              <a:t>Data security is a pressing concern as quantum computing threatens existing encryption standards.</a:t>
            </a:r>
          </a:p>
          <a:p>
            <a:pPr algn="l">
              <a:buFont typeface="Arial" panose="020B0604020202020204" pitchFamily="34" charset="0"/>
              <a:buChar char="•"/>
            </a:pPr>
            <a:r>
              <a:rPr lang="en-GB" b="0" i="0" dirty="0">
                <a:solidFill>
                  <a:srgbClr val="2E364E"/>
                </a:solidFill>
                <a:effectLst/>
                <a:latin typeface="helveticaregular"/>
              </a:rPr>
              <a:t>Sectors such as finance, pharmaceuticals, sustainability, and regulated industries are exploring the potential impact of quantum computing in their respective fields.</a:t>
            </a:r>
          </a:p>
        </p:txBody>
      </p:sp>
    </p:spTree>
    <p:extLst>
      <p:ext uri="{BB962C8B-B14F-4D97-AF65-F5344CB8AC3E}">
        <p14:creationId xmlns:p14="http://schemas.microsoft.com/office/powerpoint/2010/main" val="150859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8CD11-4354-6151-93A8-20C7542ED5A9}"/>
              </a:ext>
            </a:extLst>
          </p:cNvPr>
          <p:cNvSpPr>
            <a:spLocks noGrp="1"/>
          </p:cNvSpPr>
          <p:nvPr>
            <p:ph type="title"/>
          </p:nvPr>
        </p:nvSpPr>
        <p:spPr/>
        <p:txBody>
          <a:bodyPr/>
          <a:lstStyle/>
          <a:p>
            <a:r>
              <a:rPr lang="en-GB" dirty="0"/>
              <a:t>Key Takeaways</a:t>
            </a:r>
            <a:endParaRPr lang="en-GH" dirty="0"/>
          </a:p>
        </p:txBody>
      </p:sp>
      <p:sp>
        <p:nvSpPr>
          <p:cNvPr id="3" name="Content Placeholder 2">
            <a:extLst>
              <a:ext uri="{FF2B5EF4-FFF2-40B4-BE49-F238E27FC236}">
                <a16:creationId xmlns:a16="http://schemas.microsoft.com/office/drawing/2014/main" id="{D9B20943-B510-FF5C-4D5D-D0349FFB14E6}"/>
              </a:ext>
            </a:extLst>
          </p:cNvPr>
          <p:cNvSpPr>
            <a:spLocks noGrp="1"/>
          </p:cNvSpPr>
          <p:nvPr>
            <p:ph idx="1"/>
          </p:nvPr>
        </p:nvSpPr>
        <p:spPr/>
        <p:txBody>
          <a:bodyPr/>
          <a:lstStyle/>
          <a:p>
            <a:pPr algn="l">
              <a:buFont typeface="Arial" panose="020B0604020202020204" pitchFamily="34" charset="0"/>
              <a:buChar char="•"/>
            </a:pPr>
            <a:r>
              <a:rPr lang="en-GB" b="0" i="0" dirty="0">
                <a:solidFill>
                  <a:srgbClr val="2E364E"/>
                </a:solidFill>
                <a:effectLst/>
                <a:latin typeface="helveticaregular"/>
              </a:rPr>
              <a:t>The transformative potential of quantum computing comes with </a:t>
            </a:r>
            <a:r>
              <a:rPr lang="en-GB" b="1" i="0" dirty="0">
                <a:solidFill>
                  <a:srgbClr val="2E364E"/>
                </a:solidFill>
                <a:effectLst/>
                <a:latin typeface="helveticaregular"/>
              </a:rPr>
              <a:t>ethical and security challenges</a:t>
            </a:r>
            <a:r>
              <a:rPr lang="en-GB" b="0" i="0" dirty="0">
                <a:solidFill>
                  <a:srgbClr val="2E364E"/>
                </a:solidFill>
                <a:effectLst/>
                <a:latin typeface="helveticaregular"/>
              </a:rPr>
              <a:t>, requiring a balanced and informed approach by businesses and especially government leaders.</a:t>
            </a:r>
          </a:p>
          <a:p>
            <a:pPr algn="l">
              <a:buFont typeface="Arial" panose="020B0604020202020204" pitchFamily="34" charset="0"/>
              <a:buChar char="•"/>
            </a:pPr>
            <a:r>
              <a:rPr lang="en-GB" dirty="0">
                <a:solidFill>
                  <a:srgbClr val="2E364E"/>
                </a:solidFill>
                <a:latin typeface="helveticaregular"/>
              </a:rPr>
              <a:t>This year </a:t>
            </a:r>
            <a:r>
              <a:rPr lang="en-GB" b="0" i="0" dirty="0">
                <a:solidFill>
                  <a:srgbClr val="2E364E"/>
                </a:solidFill>
                <a:effectLst/>
                <a:latin typeface="helveticaregular"/>
              </a:rPr>
              <a:t>2024, it was expected that quantum computing field would transition from </a:t>
            </a:r>
            <a:r>
              <a:rPr lang="en-GB" b="1" i="0" dirty="0">
                <a:solidFill>
                  <a:srgbClr val="2E364E"/>
                </a:solidFill>
                <a:effectLst/>
                <a:latin typeface="helveticaregular"/>
              </a:rPr>
              <a:t>physical qubits to error-corrected logical qubits </a:t>
            </a:r>
            <a:r>
              <a:rPr lang="en-GB" b="0" i="0" dirty="0">
                <a:solidFill>
                  <a:srgbClr val="2E364E"/>
                </a:solidFill>
                <a:effectLst/>
                <a:latin typeface="helveticaregular"/>
              </a:rPr>
              <a:t>and see increased global collaboration in quantum research, marking a big year for the technology.</a:t>
            </a:r>
          </a:p>
          <a:p>
            <a:endParaRPr lang="en-GH" dirty="0"/>
          </a:p>
        </p:txBody>
      </p:sp>
    </p:spTree>
    <p:extLst>
      <p:ext uri="{BB962C8B-B14F-4D97-AF65-F5344CB8AC3E}">
        <p14:creationId xmlns:p14="http://schemas.microsoft.com/office/powerpoint/2010/main" val="2860522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13014-43F9-75AA-762C-48DC4282481F}"/>
              </a:ext>
            </a:extLst>
          </p:cNvPr>
          <p:cNvSpPr>
            <a:spLocks noGrp="1"/>
          </p:cNvSpPr>
          <p:nvPr>
            <p:ph type="title"/>
          </p:nvPr>
        </p:nvSpPr>
        <p:spPr/>
        <p:txBody>
          <a:bodyPr/>
          <a:lstStyle/>
          <a:p>
            <a:endParaRPr lang="en-GH"/>
          </a:p>
        </p:txBody>
      </p:sp>
      <p:pic>
        <p:nvPicPr>
          <p:cNvPr id="7" name="Content Placeholder 6">
            <a:extLst>
              <a:ext uri="{FF2B5EF4-FFF2-40B4-BE49-F238E27FC236}">
                <a16:creationId xmlns:a16="http://schemas.microsoft.com/office/drawing/2014/main" id="{E147D40B-A2E3-6DDD-1EA5-A69F825D85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60420"/>
          </a:xfrm>
        </p:spPr>
      </p:pic>
    </p:spTree>
    <p:extLst>
      <p:ext uri="{BB962C8B-B14F-4D97-AF65-F5344CB8AC3E}">
        <p14:creationId xmlns:p14="http://schemas.microsoft.com/office/powerpoint/2010/main" val="2630023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ECE7-31B4-DC68-578B-D3B778C0DDF3}"/>
              </a:ext>
            </a:extLst>
          </p:cNvPr>
          <p:cNvSpPr>
            <a:spLocks noGrp="1"/>
          </p:cNvSpPr>
          <p:nvPr>
            <p:ph type="title"/>
          </p:nvPr>
        </p:nvSpPr>
        <p:spPr/>
        <p:txBody>
          <a:bodyPr/>
          <a:lstStyle/>
          <a:p>
            <a:r>
              <a:rPr lang="en-GB" dirty="0"/>
              <a:t>Atom Computing</a:t>
            </a:r>
            <a:endParaRPr lang="en-GH" dirty="0"/>
          </a:p>
        </p:txBody>
      </p:sp>
      <p:sp>
        <p:nvSpPr>
          <p:cNvPr id="3" name="Content Placeholder 2">
            <a:extLst>
              <a:ext uri="{FF2B5EF4-FFF2-40B4-BE49-F238E27FC236}">
                <a16:creationId xmlns:a16="http://schemas.microsoft.com/office/drawing/2014/main" id="{055F353B-6A7E-E16A-7974-248C5383243E}"/>
              </a:ext>
            </a:extLst>
          </p:cNvPr>
          <p:cNvSpPr>
            <a:spLocks noGrp="1"/>
          </p:cNvSpPr>
          <p:nvPr>
            <p:ph idx="1"/>
          </p:nvPr>
        </p:nvSpPr>
        <p:spPr>
          <a:xfrm>
            <a:off x="294863" y="1825625"/>
            <a:ext cx="5405850" cy="4351338"/>
          </a:xfrm>
        </p:spPr>
        <p:txBody>
          <a:bodyPr>
            <a:normAutofit/>
          </a:bodyPr>
          <a:lstStyle/>
          <a:p>
            <a:pPr algn="l"/>
            <a:r>
              <a:rPr lang="en-GB" b="0" i="0" dirty="0">
                <a:solidFill>
                  <a:srgbClr val="2E364E"/>
                </a:solidFill>
                <a:effectLst/>
                <a:latin typeface="helveticaregular"/>
              </a:rPr>
              <a:t>Atom Computing’s recent announcement of a </a:t>
            </a:r>
            <a:r>
              <a:rPr lang="en-GB" b="0" i="0" u="none" strike="noStrike" dirty="0">
                <a:solidFill>
                  <a:srgbClr val="0077CC"/>
                </a:solidFill>
                <a:effectLst/>
                <a:latin typeface="helveticaregular"/>
                <a:hlinkClick r:id="rId2"/>
              </a:rPr>
              <a:t>1,225-qubit quantum computer,</a:t>
            </a:r>
            <a:r>
              <a:rPr lang="en-GB" b="0" i="0" dirty="0">
                <a:solidFill>
                  <a:srgbClr val="2E364E"/>
                </a:solidFill>
                <a:effectLst/>
                <a:latin typeface="helveticaregular"/>
              </a:rPr>
              <a:t> nearly tripling </a:t>
            </a:r>
            <a:r>
              <a:rPr lang="en-GB" b="0" i="0" u="none" strike="noStrike" dirty="0">
                <a:solidFill>
                  <a:srgbClr val="0077CC"/>
                </a:solidFill>
                <a:effectLst/>
                <a:latin typeface="helveticaregular"/>
                <a:hlinkClick r:id="rId3"/>
              </a:rPr>
              <a:t>IBM’s Osprey</a:t>
            </a:r>
            <a:r>
              <a:rPr lang="en-GB" b="0" i="0" dirty="0">
                <a:solidFill>
                  <a:srgbClr val="2E364E"/>
                </a:solidFill>
                <a:effectLst/>
                <a:latin typeface="helveticaregular"/>
              </a:rPr>
              <a:t>, which was the previous front-runner, underscores that we’re on the cusp of a new era in computing. </a:t>
            </a:r>
          </a:p>
        </p:txBody>
      </p:sp>
      <p:pic>
        <p:nvPicPr>
          <p:cNvPr id="5" name="Picture 4">
            <a:extLst>
              <a:ext uri="{FF2B5EF4-FFF2-40B4-BE49-F238E27FC236}">
                <a16:creationId xmlns:a16="http://schemas.microsoft.com/office/drawing/2014/main" id="{AB5C6AF9-7A83-C087-9BE6-C702919EB39E}"/>
              </a:ext>
            </a:extLst>
          </p:cNvPr>
          <p:cNvPicPr>
            <a:picLocks noChangeAspect="1"/>
          </p:cNvPicPr>
          <p:nvPr/>
        </p:nvPicPr>
        <p:blipFill>
          <a:blip r:embed="rId4"/>
          <a:stretch>
            <a:fillRect/>
          </a:stretch>
        </p:blipFill>
        <p:spPr>
          <a:xfrm>
            <a:off x="5981287" y="1552269"/>
            <a:ext cx="5915851" cy="4382112"/>
          </a:xfrm>
          <a:prstGeom prst="rect">
            <a:avLst/>
          </a:prstGeom>
        </p:spPr>
      </p:pic>
      <p:sp>
        <p:nvSpPr>
          <p:cNvPr id="6" name="TextBox 5">
            <a:extLst>
              <a:ext uri="{FF2B5EF4-FFF2-40B4-BE49-F238E27FC236}">
                <a16:creationId xmlns:a16="http://schemas.microsoft.com/office/drawing/2014/main" id="{70B944EF-02E5-0328-7774-B45C28D15C0B}"/>
              </a:ext>
            </a:extLst>
          </p:cNvPr>
          <p:cNvSpPr txBox="1"/>
          <p:nvPr/>
        </p:nvSpPr>
        <p:spPr>
          <a:xfrm>
            <a:off x="6200776" y="5939144"/>
            <a:ext cx="6093618" cy="646331"/>
          </a:xfrm>
          <a:prstGeom prst="rect">
            <a:avLst/>
          </a:prstGeom>
          <a:noFill/>
        </p:spPr>
        <p:txBody>
          <a:bodyPr wrap="square">
            <a:spAutoFit/>
          </a:bodyPr>
          <a:lstStyle/>
          <a:p>
            <a:r>
              <a:rPr lang="en-GB" b="0" i="0" dirty="0">
                <a:solidFill>
                  <a:srgbClr val="737373"/>
                </a:solidFill>
                <a:effectLst/>
                <a:latin typeface="Work Sans" pitchFamily="2" charset="0"/>
              </a:rPr>
              <a:t>Atom Computing’s newly announced second-generation neutral atom quantum computer.</a:t>
            </a:r>
            <a:endParaRPr lang="en-GH" dirty="0"/>
          </a:p>
        </p:txBody>
      </p:sp>
    </p:spTree>
    <p:extLst>
      <p:ext uri="{BB962C8B-B14F-4D97-AF65-F5344CB8AC3E}">
        <p14:creationId xmlns:p14="http://schemas.microsoft.com/office/powerpoint/2010/main" val="3713072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7B460-3F55-B6A9-EEDB-5C3C45E1FC21}"/>
              </a:ext>
            </a:extLst>
          </p:cNvPr>
          <p:cNvSpPr>
            <a:spLocks noGrp="1"/>
          </p:cNvSpPr>
          <p:nvPr>
            <p:ph type="title"/>
          </p:nvPr>
        </p:nvSpPr>
        <p:spPr/>
        <p:txBody>
          <a:bodyPr/>
          <a:lstStyle/>
          <a:p>
            <a:r>
              <a:rPr lang="en-GB" dirty="0"/>
              <a:t>Atom Computing</a:t>
            </a:r>
            <a:endParaRPr lang="en-GH" dirty="0"/>
          </a:p>
        </p:txBody>
      </p:sp>
      <p:sp>
        <p:nvSpPr>
          <p:cNvPr id="3" name="Content Placeholder 2">
            <a:extLst>
              <a:ext uri="{FF2B5EF4-FFF2-40B4-BE49-F238E27FC236}">
                <a16:creationId xmlns:a16="http://schemas.microsoft.com/office/drawing/2014/main" id="{061BAE91-4D54-44AD-422C-4D1E9BDE22A3}"/>
              </a:ext>
            </a:extLst>
          </p:cNvPr>
          <p:cNvSpPr>
            <a:spLocks noGrp="1"/>
          </p:cNvSpPr>
          <p:nvPr>
            <p:ph idx="1"/>
          </p:nvPr>
        </p:nvSpPr>
        <p:spPr/>
        <p:txBody>
          <a:bodyPr/>
          <a:lstStyle/>
          <a:p>
            <a:pPr algn="l"/>
            <a:r>
              <a:rPr lang="en-GB" b="0" i="0" dirty="0">
                <a:solidFill>
                  <a:srgbClr val="2E364E"/>
                </a:solidFill>
                <a:effectLst/>
                <a:latin typeface="helveticaregular"/>
              </a:rPr>
              <a:t>This leap amplifies quantum computing’s potential to revolutionize sectors like pharmaceuticals and cybersecurity, enabling calculations of </a:t>
            </a:r>
            <a:r>
              <a:rPr lang="en-GB" b="1" i="0" dirty="0">
                <a:solidFill>
                  <a:srgbClr val="2E364E"/>
                </a:solidFill>
                <a:effectLst/>
                <a:latin typeface="helveticaregular"/>
              </a:rPr>
              <a:t>unimaginable complexity</a:t>
            </a:r>
            <a:r>
              <a:rPr lang="en-GB" b="0" i="0" dirty="0">
                <a:solidFill>
                  <a:srgbClr val="2E364E"/>
                </a:solidFill>
                <a:effectLst/>
                <a:latin typeface="helveticaregular"/>
              </a:rPr>
              <a:t>.</a:t>
            </a:r>
          </a:p>
          <a:p>
            <a:pPr algn="l"/>
            <a:r>
              <a:rPr lang="en-GB" b="0" i="0" dirty="0">
                <a:solidFill>
                  <a:srgbClr val="2E364E"/>
                </a:solidFill>
                <a:effectLst/>
                <a:latin typeface="helveticaregular"/>
              </a:rPr>
              <a:t>However, there is an increasing belief that quantum computing will be determined by the </a:t>
            </a:r>
            <a:r>
              <a:rPr lang="en-GB" b="1" i="0" dirty="0">
                <a:solidFill>
                  <a:srgbClr val="2E364E"/>
                </a:solidFill>
                <a:effectLst/>
                <a:latin typeface="helveticaregular"/>
              </a:rPr>
              <a:t>quality of qubits </a:t>
            </a:r>
            <a:r>
              <a:rPr lang="en-GB" b="0" i="0" dirty="0">
                <a:solidFill>
                  <a:srgbClr val="2E364E"/>
                </a:solidFill>
                <a:effectLst/>
                <a:latin typeface="helveticaregular"/>
              </a:rPr>
              <a:t>over </a:t>
            </a:r>
            <a:r>
              <a:rPr lang="en-GB" b="1" i="0" dirty="0">
                <a:solidFill>
                  <a:srgbClr val="2E364E"/>
                </a:solidFill>
                <a:effectLst/>
                <a:latin typeface="helveticaregular"/>
              </a:rPr>
              <a:t>sheer quantity</a:t>
            </a:r>
            <a:r>
              <a:rPr lang="en-GB" b="0" i="0" dirty="0">
                <a:solidFill>
                  <a:srgbClr val="2E364E"/>
                </a:solidFill>
                <a:effectLst/>
                <a:latin typeface="helveticaregular"/>
              </a:rPr>
              <a:t>.</a:t>
            </a:r>
          </a:p>
        </p:txBody>
      </p:sp>
    </p:spTree>
    <p:extLst>
      <p:ext uri="{BB962C8B-B14F-4D97-AF65-F5344CB8AC3E}">
        <p14:creationId xmlns:p14="http://schemas.microsoft.com/office/powerpoint/2010/main" val="3410242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11378-F13F-87BD-DD9C-3B37F7EE0E6B}"/>
              </a:ext>
            </a:extLst>
          </p:cNvPr>
          <p:cNvSpPr>
            <a:spLocks noGrp="1"/>
          </p:cNvSpPr>
          <p:nvPr>
            <p:ph type="title"/>
          </p:nvPr>
        </p:nvSpPr>
        <p:spPr/>
        <p:txBody>
          <a:bodyPr/>
          <a:lstStyle/>
          <a:p>
            <a:r>
              <a:rPr lang="en-GB" i="0" dirty="0">
                <a:solidFill>
                  <a:srgbClr val="1C2642"/>
                </a:solidFill>
                <a:effectLst/>
                <a:latin typeface="Inter"/>
              </a:rPr>
              <a:t>Quality Qubits Over Quantity</a:t>
            </a:r>
            <a:endParaRPr lang="en-GH" dirty="0"/>
          </a:p>
        </p:txBody>
      </p:sp>
      <p:sp>
        <p:nvSpPr>
          <p:cNvPr id="3" name="Content Placeholder 2">
            <a:extLst>
              <a:ext uri="{FF2B5EF4-FFF2-40B4-BE49-F238E27FC236}">
                <a16:creationId xmlns:a16="http://schemas.microsoft.com/office/drawing/2014/main" id="{BCCC2821-6F28-8BA6-4BDE-3A796F67EA38}"/>
              </a:ext>
            </a:extLst>
          </p:cNvPr>
          <p:cNvSpPr>
            <a:spLocks noGrp="1"/>
          </p:cNvSpPr>
          <p:nvPr>
            <p:ph idx="1"/>
          </p:nvPr>
        </p:nvSpPr>
        <p:spPr/>
        <p:txBody>
          <a:bodyPr/>
          <a:lstStyle/>
          <a:p>
            <a:r>
              <a:rPr lang="en-GB" dirty="0">
                <a:solidFill>
                  <a:srgbClr val="2E364E"/>
                </a:solidFill>
                <a:latin typeface="helveticaregular"/>
              </a:rPr>
              <a:t>A</a:t>
            </a:r>
            <a:r>
              <a:rPr lang="en-GB" b="0" i="0" dirty="0">
                <a:solidFill>
                  <a:srgbClr val="2E364E"/>
                </a:solidFill>
                <a:effectLst/>
                <a:latin typeface="helveticaregular"/>
              </a:rPr>
              <a:t> shift in the quantum computer market in 2024, departing from the obsession over the concepts of quantum advantage and raw qubit count.</a:t>
            </a:r>
          </a:p>
          <a:p>
            <a:r>
              <a:rPr lang="en-GB" b="0" i="0" dirty="0">
                <a:solidFill>
                  <a:srgbClr val="2E364E"/>
                </a:solidFill>
                <a:effectLst/>
                <a:latin typeface="helveticaregular"/>
              </a:rPr>
              <a:t> Instead, the industry is set to pivot towards addressing the more critical issue of </a:t>
            </a:r>
            <a:r>
              <a:rPr lang="en-GB" b="1" i="0" dirty="0">
                <a:solidFill>
                  <a:srgbClr val="2E364E"/>
                </a:solidFill>
                <a:effectLst/>
                <a:latin typeface="helveticaregular"/>
              </a:rPr>
              <a:t>error correction </a:t>
            </a:r>
            <a:r>
              <a:rPr lang="en-GB" b="0" i="0" dirty="0">
                <a:solidFill>
                  <a:srgbClr val="2E364E"/>
                </a:solidFill>
                <a:effectLst/>
                <a:latin typeface="helveticaregular"/>
              </a:rPr>
              <a:t>and </a:t>
            </a:r>
            <a:r>
              <a:rPr lang="en-GB" b="1" i="0" dirty="0">
                <a:solidFill>
                  <a:srgbClr val="2E364E"/>
                </a:solidFill>
                <a:effectLst/>
                <a:latin typeface="helveticaregular"/>
              </a:rPr>
              <a:t>practical problem-solving applications.</a:t>
            </a:r>
          </a:p>
          <a:p>
            <a:r>
              <a:rPr lang="en-GB" b="0" i="0" dirty="0">
                <a:solidFill>
                  <a:srgbClr val="2E364E"/>
                </a:solidFill>
                <a:effectLst/>
                <a:latin typeface="helveticaregular"/>
              </a:rPr>
              <a:t>error correction and functional applications signifies a maturation of the field</a:t>
            </a:r>
            <a:endParaRPr lang="en-GH" b="1" dirty="0"/>
          </a:p>
        </p:txBody>
      </p:sp>
    </p:spTree>
    <p:extLst>
      <p:ext uri="{BB962C8B-B14F-4D97-AF65-F5344CB8AC3E}">
        <p14:creationId xmlns:p14="http://schemas.microsoft.com/office/powerpoint/2010/main" val="1780634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D9D39-649B-37AE-6FA8-EA5525AE3EA0}"/>
              </a:ext>
            </a:extLst>
          </p:cNvPr>
          <p:cNvSpPr>
            <a:spLocks noGrp="1"/>
          </p:cNvSpPr>
          <p:nvPr>
            <p:ph type="title"/>
          </p:nvPr>
        </p:nvSpPr>
        <p:spPr/>
        <p:txBody>
          <a:bodyPr/>
          <a:lstStyle/>
          <a:p>
            <a:r>
              <a:rPr lang="en-GB" i="0" dirty="0">
                <a:solidFill>
                  <a:srgbClr val="1C2642"/>
                </a:solidFill>
                <a:effectLst/>
                <a:latin typeface="Inter"/>
              </a:rPr>
              <a:t>Hackers Will Store Data to Decrypt Later</a:t>
            </a:r>
            <a:endParaRPr lang="en-GH" dirty="0"/>
          </a:p>
        </p:txBody>
      </p:sp>
      <p:sp>
        <p:nvSpPr>
          <p:cNvPr id="3" name="Content Placeholder 2">
            <a:extLst>
              <a:ext uri="{FF2B5EF4-FFF2-40B4-BE49-F238E27FC236}">
                <a16:creationId xmlns:a16="http://schemas.microsoft.com/office/drawing/2014/main" id="{626FC803-05A8-F7C5-2D0F-EF144581E2A0}"/>
              </a:ext>
            </a:extLst>
          </p:cNvPr>
          <p:cNvSpPr>
            <a:spLocks noGrp="1"/>
          </p:cNvSpPr>
          <p:nvPr>
            <p:ph idx="1"/>
          </p:nvPr>
        </p:nvSpPr>
        <p:spPr/>
        <p:txBody>
          <a:bodyPr/>
          <a:lstStyle/>
          <a:p>
            <a:pPr algn="l"/>
            <a:r>
              <a:rPr lang="en-GB" dirty="0">
                <a:solidFill>
                  <a:srgbClr val="2E364E"/>
                </a:solidFill>
                <a:latin typeface="helveticaregular"/>
              </a:rPr>
              <a:t>T</a:t>
            </a:r>
            <a:r>
              <a:rPr lang="en-GB" b="0" i="0" dirty="0">
                <a:solidFill>
                  <a:srgbClr val="2E364E"/>
                </a:solidFill>
                <a:effectLst/>
                <a:latin typeface="helveticaregular"/>
              </a:rPr>
              <a:t>imely warning about the speed to which Quantum technology is advancing and the need for </a:t>
            </a:r>
            <a:r>
              <a:rPr lang="en-GB" b="1" i="0" dirty="0">
                <a:solidFill>
                  <a:srgbClr val="2E364E"/>
                </a:solidFill>
                <a:effectLst/>
                <a:latin typeface="helveticaregular"/>
              </a:rPr>
              <a:t>quantum-resistant encryption methods</a:t>
            </a:r>
            <a:r>
              <a:rPr lang="en-GB" b="0" i="0" dirty="0">
                <a:solidFill>
                  <a:srgbClr val="2E364E"/>
                </a:solidFill>
                <a:effectLst/>
                <a:latin typeface="helveticaregular"/>
              </a:rPr>
              <a:t> is no longer optional. </a:t>
            </a:r>
          </a:p>
          <a:p>
            <a:pPr algn="l"/>
            <a:r>
              <a:rPr lang="en-GB" b="0" i="0" dirty="0">
                <a:solidFill>
                  <a:srgbClr val="2E364E"/>
                </a:solidFill>
                <a:effectLst/>
                <a:latin typeface="helveticaregular"/>
              </a:rPr>
              <a:t>The looming </a:t>
            </a:r>
            <a:r>
              <a:rPr lang="en-GB" b="1" i="0" dirty="0">
                <a:solidFill>
                  <a:srgbClr val="2E364E"/>
                </a:solidFill>
                <a:effectLst/>
                <a:latin typeface="helveticaregular"/>
              </a:rPr>
              <a:t>threat</a:t>
            </a:r>
            <a:r>
              <a:rPr lang="en-GB" b="0" i="0" dirty="0">
                <a:solidFill>
                  <a:srgbClr val="2E364E"/>
                </a:solidFill>
                <a:effectLst/>
                <a:latin typeface="helveticaregular"/>
              </a:rPr>
              <a:t> of a quantum computer breaking current encryption standards, such as RSA or ECC encryption algorithms, underscores the need for organizations of all sizes across industries to evaluate where they may be at risk and </a:t>
            </a:r>
            <a:r>
              <a:rPr lang="en-GB" b="1" i="0" dirty="0">
                <a:solidFill>
                  <a:srgbClr val="2E364E"/>
                </a:solidFill>
                <a:effectLst/>
                <a:latin typeface="helveticaregular"/>
              </a:rPr>
              <a:t>migrate</a:t>
            </a:r>
            <a:r>
              <a:rPr lang="en-GB" b="0" i="0" dirty="0">
                <a:solidFill>
                  <a:srgbClr val="2E364E"/>
                </a:solidFill>
                <a:effectLst/>
                <a:latin typeface="helveticaregular"/>
              </a:rPr>
              <a:t> to </a:t>
            </a:r>
            <a:r>
              <a:rPr lang="en-GB" b="1" i="0" dirty="0">
                <a:solidFill>
                  <a:srgbClr val="2E364E"/>
                </a:solidFill>
                <a:effectLst/>
                <a:latin typeface="helveticaregular"/>
              </a:rPr>
              <a:t>post-quantum cryptography </a:t>
            </a:r>
            <a:r>
              <a:rPr lang="en-GB" b="0" i="0" dirty="0">
                <a:solidFill>
                  <a:srgbClr val="2E364E"/>
                </a:solidFill>
                <a:effectLst/>
                <a:latin typeface="helveticaregular"/>
              </a:rPr>
              <a:t>today.</a:t>
            </a:r>
          </a:p>
          <a:p>
            <a:endParaRPr lang="en-GH" dirty="0"/>
          </a:p>
        </p:txBody>
      </p:sp>
    </p:spTree>
    <p:extLst>
      <p:ext uri="{BB962C8B-B14F-4D97-AF65-F5344CB8AC3E}">
        <p14:creationId xmlns:p14="http://schemas.microsoft.com/office/powerpoint/2010/main" val="4072672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574C7-D567-3D90-201C-83BF6930FA87}"/>
              </a:ext>
            </a:extLst>
          </p:cNvPr>
          <p:cNvSpPr>
            <a:spLocks noGrp="1"/>
          </p:cNvSpPr>
          <p:nvPr>
            <p:ph type="title"/>
          </p:nvPr>
        </p:nvSpPr>
        <p:spPr/>
        <p:txBody>
          <a:bodyPr/>
          <a:lstStyle/>
          <a:p>
            <a:r>
              <a:rPr lang="en-GB" i="0" dirty="0">
                <a:solidFill>
                  <a:srgbClr val="1C2642"/>
                </a:solidFill>
                <a:effectLst/>
                <a:latin typeface="Inter"/>
              </a:rPr>
              <a:t>NIST Recen</a:t>
            </a:r>
            <a:r>
              <a:rPr lang="en-GB" dirty="0">
                <a:solidFill>
                  <a:srgbClr val="1C2642"/>
                </a:solidFill>
                <a:latin typeface="Inter"/>
              </a:rPr>
              <a:t>t Announcement</a:t>
            </a:r>
            <a:endParaRPr lang="en-GH" dirty="0"/>
          </a:p>
        </p:txBody>
      </p:sp>
      <p:sp>
        <p:nvSpPr>
          <p:cNvPr id="3" name="Content Placeholder 2">
            <a:extLst>
              <a:ext uri="{FF2B5EF4-FFF2-40B4-BE49-F238E27FC236}">
                <a16:creationId xmlns:a16="http://schemas.microsoft.com/office/drawing/2014/main" id="{F9D7D5DF-7ABA-73F7-D616-34389B67753C}"/>
              </a:ext>
            </a:extLst>
          </p:cNvPr>
          <p:cNvSpPr>
            <a:spLocks noGrp="1"/>
          </p:cNvSpPr>
          <p:nvPr>
            <p:ph idx="1"/>
          </p:nvPr>
        </p:nvSpPr>
        <p:spPr/>
        <p:txBody>
          <a:bodyPr>
            <a:normAutofit/>
          </a:bodyPr>
          <a:lstStyle/>
          <a:p>
            <a:pPr algn="l">
              <a:buFont typeface="Arial" panose="020B0604020202020204" pitchFamily="34" charset="0"/>
              <a:buChar char="•"/>
            </a:pPr>
            <a:r>
              <a:rPr lang="en-GB" b="0" i="0" dirty="0">
                <a:solidFill>
                  <a:srgbClr val="000000"/>
                </a:solidFill>
                <a:effectLst/>
                <a:latin typeface="Source Sans Pro Web"/>
              </a:rPr>
              <a:t>NIST has released a final set of encryption tools designed to </a:t>
            </a:r>
            <a:r>
              <a:rPr lang="en-GB" b="1" i="0" dirty="0">
                <a:solidFill>
                  <a:srgbClr val="000000"/>
                </a:solidFill>
                <a:effectLst/>
                <a:latin typeface="Source Sans Pro Web"/>
              </a:rPr>
              <a:t>withstand</a:t>
            </a:r>
            <a:r>
              <a:rPr lang="en-GB" b="0" i="0" dirty="0">
                <a:solidFill>
                  <a:srgbClr val="000000"/>
                </a:solidFill>
                <a:effectLst/>
                <a:latin typeface="Source Sans Pro Web"/>
              </a:rPr>
              <a:t> the attack of a quantum computer.</a:t>
            </a:r>
          </a:p>
          <a:p>
            <a:pPr algn="l">
              <a:buFont typeface="Arial" panose="020B0604020202020204" pitchFamily="34" charset="0"/>
              <a:buChar char="•"/>
            </a:pPr>
            <a:r>
              <a:rPr lang="en-GB" b="0" i="0" dirty="0">
                <a:solidFill>
                  <a:srgbClr val="000000"/>
                </a:solidFill>
                <a:effectLst/>
                <a:latin typeface="Source Sans Pro Web"/>
              </a:rPr>
              <a:t>These post-quantum encryption standards secure a wide range of electronic information, from confidential email messages to e-commerce transactions that propel the modern economy.</a:t>
            </a:r>
          </a:p>
          <a:p>
            <a:pPr algn="l">
              <a:buFont typeface="Arial" panose="020B0604020202020204" pitchFamily="34" charset="0"/>
              <a:buChar char="•"/>
            </a:pPr>
            <a:r>
              <a:rPr lang="en-GB" b="0" i="0" dirty="0">
                <a:solidFill>
                  <a:srgbClr val="000000"/>
                </a:solidFill>
                <a:effectLst/>
                <a:latin typeface="Source Sans Pro Web"/>
              </a:rPr>
              <a:t>NIST is encouraging computer system administrators to begin </a:t>
            </a:r>
            <a:r>
              <a:rPr lang="en-GB" b="1" i="0" dirty="0">
                <a:solidFill>
                  <a:srgbClr val="000000"/>
                </a:solidFill>
                <a:effectLst/>
                <a:latin typeface="Source Sans Pro Web"/>
              </a:rPr>
              <a:t>transitioning</a:t>
            </a:r>
            <a:r>
              <a:rPr lang="en-GB" b="0" i="0" dirty="0">
                <a:solidFill>
                  <a:srgbClr val="000000"/>
                </a:solidFill>
                <a:effectLst/>
                <a:latin typeface="Source Sans Pro Web"/>
              </a:rPr>
              <a:t> to the new standards as soon as possible.</a:t>
            </a:r>
          </a:p>
        </p:txBody>
      </p:sp>
    </p:spTree>
    <p:extLst>
      <p:ext uri="{BB962C8B-B14F-4D97-AF65-F5344CB8AC3E}">
        <p14:creationId xmlns:p14="http://schemas.microsoft.com/office/powerpoint/2010/main" val="3575488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D0831-AC14-6EAE-37E0-3C137D2F0D44}"/>
              </a:ext>
            </a:extLst>
          </p:cNvPr>
          <p:cNvSpPr>
            <a:spLocks noGrp="1"/>
          </p:cNvSpPr>
          <p:nvPr>
            <p:ph type="title"/>
          </p:nvPr>
        </p:nvSpPr>
        <p:spPr/>
        <p:txBody>
          <a:bodyPr/>
          <a:lstStyle/>
          <a:p>
            <a:r>
              <a:rPr lang="en-GB" dirty="0"/>
              <a:t>NIST calls for Adoption of the new standards</a:t>
            </a:r>
            <a:endParaRPr lang="en-GH" dirty="0"/>
          </a:p>
        </p:txBody>
      </p:sp>
      <p:pic>
        <p:nvPicPr>
          <p:cNvPr id="5" name="Picture 4">
            <a:extLst>
              <a:ext uri="{FF2B5EF4-FFF2-40B4-BE49-F238E27FC236}">
                <a16:creationId xmlns:a16="http://schemas.microsoft.com/office/drawing/2014/main" id="{C7942BC4-3945-C040-C748-74D8CFE4B677}"/>
              </a:ext>
            </a:extLst>
          </p:cNvPr>
          <p:cNvPicPr>
            <a:picLocks noChangeAspect="1"/>
          </p:cNvPicPr>
          <p:nvPr/>
        </p:nvPicPr>
        <p:blipFill>
          <a:blip r:embed="rId2"/>
          <a:stretch>
            <a:fillRect/>
          </a:stretch>
        </p:blipFill>
        <p:spPr>
          <a:xfrm>
            <a:off x="1981199" y="1825625"/>
            <a:ext cx="8634413" cy="4866669"/>
          </a:xfrm>
          <a:prstGeom prst="rect">
            <a:avLst/>
          </a:prstGeom>
        </p:spPr>
      </p:pic>
    </p:spTree>
    <p:extLst>
      <p:ext uri="{BB962C8B-B14F-4D97-AF65-F5344CB8AC3E}">
        <p14:creationId xmlns:p14="http://schemas.microsoft.com/office/powerpoint/2010/main" val="2246511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03242-735B-FA2C-EF71-EAFC72150C89}"/>
              </a:ext>
            </a:extLst>
          </p:cNvPr>
          <p:cNvSpPr>
            <a:spLocks noGrp="1"/>
          </p:cNvSpPr>
          <p:nvPr>
            <p:ph type="title"/>
          </p:nvPr>
        </p:nvSpPr>
        <p:spPr/>
        <p:txBody>
          <a:bodyPr>
            <a:normAutofit/>
          </a:bodyPr>
          <a:lstStyle/>
          <a:p>
            <a:r>
              <a:rPr lang="en-GB" b="0" i="0" dirty="0">
                <a:effectLst/>
                <a:highlight>
                  <a:srgbClr val="FFFFFF"/>
                </a:highlight>
                <a:latin typeface="Mazzard"/>
              </a:rPr>
              <a:t>Outline</a:t>
            </a:r>
            <a:endParaRPr lang="en-GH" dirty="0"/>
          </a:p>
        </p:txBody>
      </p:sp>
      <p:sp>
        <p:nvSpPr>
          <p:cNvPr id="3" name="Content Placeholder 2">
            <a:extLst>
              <a:ext uri="{FF2B5EF4-FFF2-40B4-BE49-F238E27FC236}">
                <a16:creationId xmlns:a16="http://schemas.microsoft.com/office/drawing/2014/main" id="{AAB77E2A-EAC4-5921-359C-E4C720E1FB54}"/>
              </a:ext>
            </a:extLst>
          </p:cNvPr>
          <p:cNvSpPr>
            <a:spLocks noGrp="1"/>
          </p:cNvSpPr>
          <p:nvPr>
            <p:ph idx="1"/>
          </p:nvPr>
        </p:nvSpPr>
        <p:spPr/>
        <p:txBody>
          <a:bodyPr/>
          <a:lstStyle/>
          <a:p>
            <a:r>
              <a:rPr lang="en-GB" dirty="0"/>
              <a:t>Introduction to Quantum computing </a:t>
            </a:r>
          </a:p>
          <a:p>
            <a:r>
              <a:rPr lang="en-GB" dirty="0"/>
              <a:t>Current Use Cases</a:t>
            </a:r>
          </a:p>
          <a:p>
            <a:r>
              <a:rPr lang="en-GB" dirty="0"/>
              <a:t>Future Applications</a:t>
            </a:r>
          </a:p>
          <a:p>
            <a:r>
              <a:rPr lang="en-GB" dirty="0"/>
              <a:t>Research Opportunities</a:t>
            </a:r>
            <a:endParaRPr lang="en-GH" dirty="0"/>
          </a:p>
        </p:txBody>
      </p:sp>
      <p:pic>
        <p:nvPicPr>
          <p:cNvPr id="4" name="Picture 3">
            <a:extLst>
              <a:ext uri="{FF2B5EF4-FFF2-40B4-BE49-F238E27FC236}">
                <a16:creationId xmlns:a16="http://schemas.microsoft.com/office/drawing/2014/main" id="{7984F0E5-2A7A-A615-5596-42DD4E784CD0}"/>
              </a:ext>
            </a:extLst>
          </p:cNvPr>
          <p:cNvPicPr>
            <a:picLocks noChangeAspect="1"/>
          </p:cNvPicPr>
          <p:nvPr/>
        </p:nvPicPr>
        <p:blipFill>
          <a:blip r:embed="rId2"/>
          <a:stretch>
            <a:fillRect/>
          </a:stretch>
        </p:blipFill>
        <p:spPr>
          <a:xfrm>
            <a:off x="9975272" y="12191"/>
            <a:ext cx="2216727" cy="1618720"/>
          </a:xfrm>
          <a:prstGeom prst="rect">
            <a:avLst/>
          </a:prstGeom>
        </p:spPr>
      </p:pic>
    </p:spTree>
    <p:extLst>
      <p:ext uri="{BB962C8B-B14F-4D97-AF65-F5344CB8AC3E}">
        <p14:creationId xmlns:p14="http://schemas.microsoft.com/office/powerpoint/2010/main" val="2988888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6EACC-6D61-8EA1-54AD-3D74F4627871}"/>
              </a:ext>
            </a:extLst>
          </p:cNvPr>
          <p:cNvSpPr>
            <a:spLocks noGrp="1"/>
          </p:cNvSpPr>
          <p:nvPr>
            <p:ph type="title"/>
          </p:nvPr>
        </p:nvSpPr>
        <p:spPr/>
        <p:txBody>
          <a:bodyPr/>
          <a:lstStyle/>
          <a:p>
            <a:r>
              <a:rPr lang="en-GB" i="0" dirty="0">
                <a:solidFill>
                  <a:srgbClr val="000000"/>
                </a:solidFill>
                <a:effectLst/>
                <a:latin typeface="Source Sans Pro Web"/>
              </a:rPr>
              <a:t>More Details on the New Standards</a:t>
            </a:r>
            <a:endParaRPr lang="en-GH" dirty="0"/>
          </a:p>
        </p:txBody>
      </p:sp>
      <p:sp>
        <p:nvSpPr>
          <p:cNvPr id="3" name="Content Placeholder 2">
            <a:extLst>
              <a:ext uri="{FF2B5EF4-FFF2-40B4-BE49-F238E27FC236}">
                <a16:creationId xmlns:a16="http://schemas.microsoft.com/office/drawing/2014/main" id="{BC70BF4F-CC7D-85E2-E95A-83C86F80925A}"/>
              </a:ext>
            </a:extLst>
          </p:cNvPr>
          <p:cNvSpPr>
            <a:spLocks noGrp="1"/>
          </p:cNvSpPr>
          <p:nvPr>
            <p:ph idx="1"/>
          </p:nvPr>
        </p:nvSpPr>
        <p:spPr/>
        <p:txBody>
          <a:bodyPr>
            <a:normAutofit/>
          </a:bodyPr>
          <a:lstStyle/>
          <a:p>
            <a:pPr algn="l"/>
            <a:r>
              <a:rPr lang="en-GB" b="0" i="0" dirty="0">
                <a:solidFill>
                  <a:srgbClr val="000000"/>
                </a:solidFill>
                <a:effectLst/>
                <a:latin typeface="Source Sans Pro Web"/>
              </a:rPr>
              <a:t>Encryption uses </a:t>
            </a:r>
            <a:r>
              <a:rPr lang="en-GB" b="1" i="0" dirty="0">
                <a:solidFill>
                  <a:srgbClr val="000000"/>
                </a:solidFill>
                <a:effectLst/>
                <a:latin typeface="Source Sans Pro Web"/>
              </a:rPr>
              <a:t>math</a:t>
            </a:r>
            <a:r>
              <a:rPr lang="en-GB" b="0" i="0" dirty="0">
                <a:solidFill>
                  <a:srgbClr val="000000"/>
                </a:solidFill>
                <a:effectLst/>
                <a:latin typeface="Source Sans Pro Web"/>
              </a:rPr>
              <a:t> to protect sensitive electronic information, including secure websites and emails. </a:t>
            </a:r>
          </a:p>
          <a:p>
            <a:pPr algn="l"/>
            <a:r>
              <a:rPr lang="en-GB" b="0" i="0" dirty="0">
                <a:solidFill>
                  <a:srgbClr val="000000"/>
                </a:solidFill>
                <a:effectLst/>
                <a:latin typeface="Source Sans Pro Web"/>
              </a:rPr>
              <a:t>Widely used </a:t>
            </a:r>
            <a:r>
              <a:rPr lang="en-GB" b="0" i="0" u="sng" dirty="0">
                <a:solidFill>
                  <a:srgbClr val="005EA2"/>
                </a:solidFill>
                <a:effectLst/>
                <a:latin typeface="Source Sans Pro Web"/>
                <a:hlinkClick r:id="rId2"/>
              </a:rPr>
              <a:t>public-key encryption systems</a:t>
            </a:r>
            <a:r>
              <a:rPr lang="en-GB" b="0" i="0" dirty="0">
                <a:solidFill>
                  <a:srgbClr val="000000"/>
                </a:solidFill>
                <a:effectLst/>
                <a:latin typeface="Source Sans Pro Web"/>
              </a:rPr>
              <a:t>, which rely on math problems that computers find intractable, ensure that these websites and messages are inaccessible to unwelcome third parties. </a:t>
            </a:r>
          </a:p>
          <a:p>
            <a:pPr algn="l"/>
            <a:r>
              <a:rPr lang="en-GB" b="0" i="0" dirty="0">
                <a:solidFill>
                  <a:srgbClr val="000000"/>
                </a:solidFill>
                <a:effectLst/>
                <a:latin typeface="Source Sans Pro Web"/>
              </a:rPr>
              <a:t>Before making the selections, NIST considered not only the security of the algorithms’ underlying math, but also the </a:t>
            </a:r>
            <a:r>
              <a:rPr lang="en-GB" b="1" i="0" dirty="0">
                <a:solidFill>
                  <a:srgbClr val="000000"/>
                </a:solidFill>
                <a:effectLst/>
                <a:latin typeface="Source Sans Pro Web"/>
              </a:rPr>
              <a:t>best applications</a:t>
            </a:r>
            <a:r>
              <a:rPr lang="en-GB" b="0" i="0" dirty="0">
                <a:solidFill>
                  <a:srgbClr val="000000"/>
                </a:solidFill>
                <a:effectLst/>
                <a:latin typeface="Source Sans Pro Web"/>
              </a:rPr>
              <a:t> for them. </a:t>
            </a:r>
          </a:p>
          <a:p>
            <a:endParaRPr lang="en-GH" dirty="0"/>
          </a:p>
        </p:txBody>
      </p:sp>
    </p:spTree>
    <p:extLst>
      <p:ext uri="{BB962C8B-B14F-4D97-AF65-F5344CB8AC3E}">
        <p14:creationId xmlns:p14="http://schemas.microsoft.com/office/powerpoint/2010/main" val="2790005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6EACC-6D61-8EA1-54AD-3D74F4627871}"/>
              </a:ext>
            </a:extLst>
          </p:cNvPr>
          <p:cNvSpPr>
            <a:spLocks noGrp="1"/>
          </p:cNvSpPr>
          <p:nvPr>
            <p:ph type="title"/>
          </p:nvPr>
        </p:nvSpPr>
        <p:spPr/>
        <p:txBody>
          <a:bodyPr/>
          <a:lstStyle/>
          <a:p>
            <a:r>
              <a:rPr lang="en-GB" i="0" dirty="0">
                <a:solidFill>
                  <a:srgbClr val="000000"/>
                </a:solidFill>
                <a:effectLst/>
                <a:latin typeface="Source Sans Pro Web"/>
              </a:rPr>
              <a:t>More Details on the New Standards</a:t>
            </a:r>
            <a:endParaRPr lang="en-GH" dirty="0"/>
          </a:p>
        </p:txBody>
      </p:sp>
      <p:sp>
        <p:nvSpPr>
          <p:cNvPr id="3" name="Content Placeholder 2">
            <a:extLst>
              <a:ext uri="{FF2B5EF4-FFF2-40B4-BE49-F238E27FC236}">
                <a16:creationId xmlns:a16="http://schemas.microsoft.com/office/drawing/2014/main" id="{BC70BF4F-CC7D-85E2-E95A-83C86F80925A}"/>
              </a:ext>
            </a:extLst>
          </p:cNvPr>
          <p:cNvSpPr>
            <a:spLocks noGrp="1"/>
          </p:cNvSpPr>
          <p:nvPr>
            <p:ph idx="1"/>
          </p:nvPr>
        </p:nvSpPr>
        <p:spPr/>
        <p:txBody>
          <a:bodyPr>
            <a:normAutofit/>
          </a:bodyPr>
          <a:lstStyle/>
          <a:p>
            <a:pPr algn="l"/>
            <a:r>
              <a:rPr lang="en-GB" b="0" i="0" dirty="0">
                <a:solidFill>
                  <a:srgbClr val="000000"/>
                </a:solidFill>
                <a:effectLst/>
                <a:latin typeface="Source Sans Pro Web"/>
              </a:rPr>
              <a:t>The new standards are designed for two essential tasks for which encryption is typically used: </a:t>
            </a:r>
            <a:r>
              <a:rPr lang="en-GB" b="1" i="0" dirty="0">
                <a:solidFill>
                  <a:srgbClr val="000000"/>
                </a:solidFill>
                <a:effectLst/>
                <a:latin typeface="Source Sans Pro Web"/>
              </a:rPr>
              <a:t>general encryption</a:t>
            </a:r>
            <a:r>
              <a:rPr lang="en-GB" b="0" i="0" dirty="0">
                <a:solidFill>
                  <a:srgbClr val="000000"/>
                </a:solidFill>
                <a:effectLst/>
                <a:latin typeface="Source Sans Pro Web"/>
              </a:rPr>
              <a:t>, used to protect information exchanged across a public network; and </a:t>
            </a:r>
            <a:r>
              <a:rPr lang="en-GB" b="1" i="0" dirty="0">
                <a:solidFill>
                  <a:srgbClr val="000000"/>
                </a:solidFill>
                <a:effectLst/>
                <a:latin typeface="Source Sans Pro Web"/>
              </a:rPr>
              <a:t>digital signatures</a:t>
            </a:r>
            <a:r>
              <a:rPr lang="en-GB" b="0" i="0" dirty="0">
                <a:solidFill>
                  <a:srgbClr val="000000"/>
                </a:solidFill>
                <a:effectLst/>
                <a:latin typeface="Source Sans Pro Web"/>
              </a:rPr>
              <a:t>, used for identity authentication.</a:t>
            </a:r>
          </a:p>
          <a:p>
            <a:pPr algn="l"/>
            <a:r>
              <a:rPr lang="en-GB" b="0" i="0" dirty="0">
                <a:solidFill>
                  <a:srgbClr val="000000"/>
                </a:solidFill>
                <a:effectLst/>
                <a:latin typeface="Source Sans Pro Web"/>
              </a:rPr>
              <a:t> NIST </a:t>
            </a:r>
            <a:r>
              <a:rPr lang="en-GB" b="0" i="0" u="sng" dirty="0">
                <a:solidFill>
                  <a:srgbClr val="005EA2"/>
                </a:solidFill>
                <a:effectLst/>
                <a:latin typeface="Source Sans Pro Web"/>
                <a:hlinkClick r:id="rId2" tooltip="NIST Announces First Four Quantum-Resistant Cryptographic Algorithms"/>
              </a:rPr>
              <a:t>announced its selection of four algorithms</a:t>
            </a:r>
            <a:r>
              <a:rPr lang="en-GB" b="0" i="0" dirty="0">
                <a:solidFill>
                  <a:srgbClr val="000000"/>
                </a:solidFill>
                <a:effectLst/>
                <a:latin typeface="Source Sans Pro Web"/>
              </a:rPr>
              <a:t> — </a:t>
            </a:r>
            <a:r>
              <a:rPr lang="en-GB" b="1" i="0" dirty="0">
                <a:solidFill>
                  <a:srgbClr val="000000"/>
                </a:solidFill>
                <a:effectLst/>
                <a:latin typeface="Source Sans Pro Web"/>
              </a:rPr>
              <a:t>CRYSTALS-</a:t>
            </a:r>
            <a:r>
              <a:rPr lang="en-GB" b="1" i="0" dirty="0" err="1">
                <a:solidFill>
                  <a:srgbClr val="000000"/>
                </a:solidFill>
                <a:effectLst/>
                <a:latin typeface="Source Sans Pro Web"/>
              </a:rPr>
              <a:t>Kyber</a:t>
            </a:r>
            <a:r>
              <a:rPr lang="en-GB" b="0" i="0" dirty="0">
                <a:solidFill>
                  <a:srgbClr val="000000"/>
                </a:solidFill>
                <a:effectLst/>
                <a:latin typeface="Source Sans Pro Web"/>
              </a:rPr>
              <a:t>, </a:t>
            </a:r>
            <a:r>
              <a:rPr lang="en-GB" b="1" i="0" dirty="0">
                <a:solidFill>
                  <a:srgbClr val="000000"/>
                </a:solidFill>
                <a:effectLst/>
                <a:latin typeface="Source Sans Pro Web"/>
              </a:rPr>
              <a:t>CRYSTALS-</a:t>
            </a:r>
            <a:r>
              <a:rPr lang="en-GB" b="1" i="0" dirty="0" err="1">
                <a:solidFill>
                  <a:srgbClr val="000000"/>
                </a:solidFill>
                <a:effectLst/>
                <a:latin typeface="Source Sans Pro Web"/>
              </a:rPr>
              <a:t>Dilithium</a:t>
            </a:r>
            <a:r>
              <a:rPr lang="en-GB" b="0" i="0" dirty="0">
                <a:solidFill>
                  <a:srgbClr val="000000"/>
                </a:solidFill>
                <a:effectLst/>
                <a:latin typeface="Source Sans Pro Web"/>
              </a:rPr>
              <a:t>, </a:t>
            </a:r>
            <a:r>
              <a:rPr lang="en-GB" b="1" i="0" dirty="0" err="1">
                <a:solidFill>
                  <a:srgbClr val="000000"/>
                </a:solidFill>
                <a:effectLst/>
                <a:latin typeface="Source Sans Pro Web"/>
              </a:rPr>
              <a:t>Sphincs</a:t>
            </a:r>
            <a:r>
              <a:rPr lang="en-GB" b="1" i="0" dirty="0">
                <a:solidFill>
                  <a:srgbClr val="000000"/>
                </a:solidFill>
                <a:effectLst/>
                <a:latin typeface="Source Sans Pro Web"/>
              </a:rPr>
              <a:t>+</a:t>
            </a:r>
            <a:r>
              <a:rPr lang="en-GB" b="0" i="0" dirty="0">
                <a:solidFill>
                  <a:srgbClr val="000000"/>
                </a:solidFill>
                <a:effectLst/>
                <a:latin typeface="Source Sans Pro Web"/>
              </a:rPr>
              <a:t> and </a:t>
            </a:r>
            <a:r>
              <a:rPr lang="en-GB" b="1" i="0" dirty="0">
                <a:solidFill>
                  <a:srgbClr val="000000"/>
                </a:solidFill>
                <a:effectLst/>
                <a:latin typeface="Source Sans Pro Web"/>
              </a:rPr>
              <a:t>FALCON</a:t>
            </a:r>
            <a:r>
              <a:rPr lang="en-GB" b="0" i="0" dirty="0">
                <a:solidFill>
                  <a:srgbClr val="000000"/>
                </a:solidFill>
                <a:effectLst/>
                <a:latin typeface="Source Sans Pro Web"/>
              </a:rPr>
              <a:t> — slated for standardization in 2022 and </a:t>
            </a:r>
            <a:r>
              <a:rPr lang="en-GB" b="0" i="0" u="sng" dirty="0">
                <a:solidFill>
                  <a:srgbClr val="005EA2"/>
                </a:solidFill>
                <a:effectLst/>
                <a:latin typeface="Source Sans Pro Web"/>
                <a:hlinkClick r:id="rId3" tooltip="NIST to Standardize Encryption Algorithms That Can Resist Attack by Quantum Computers"/>
              </a:rPr>
              <a:t>released draft versions of three of these standards</a:t>
            </a:r>
            <a:r>
              <a:rPr lang="en-GB" b="0" i="0" dirty="0">
                <a:solidFill>
                  <a:srgbClr val="000000"/>
                </a:solidFill>
                <a:effectLst/>
                <a:latin typeface="Source Sans Pro Web"/>
              </a:rPr>
              <a:t> in 2023. </a:t>
            </a:r>
          </a:p>
          <a:p>
            <a:pPr algn="l"/>
            <a:r>
              <a:rPr lang="en-GB" b="0" i="0" dirty="0">
                <a:solidFill>
                  <a:srgbClr val="000000"/>
                </a:solidFill>
                <a:effectLst/>
                <a:latin typeface="Source Sans Pro Web"/>
              </a:rPr>
              <a:t>The fourth draft standard based on </a:t>
            </a:r>
            <a:r>
              <a:rPr lang="en-GB" b="1" i="0" dirty="0">
                <a:solidFill>
                  <a:srgbClr val="000000"/>
                </a:solidFill>
                <a:effectLst/>
                <a:latin typeface="Source Sans Pro Web"/>
              </a:rPr>
              <a:t>FALCON</a:t>
            </a:r>
            <a:r>
              <a:rPr lang="en-GB" b="0" i="0" dirty="0">
                <a:solidFill>
                  <a:srgbClr val="000000"/>
                </a:solidFill>
                <a:effectLst/>
                <a:latin typeface="Source Sans Pro Web"/>
              </a:rPr>
              <a:t> is planned for late 2024.  </a:t>
            </a:r>
          </a:p>
          <a:p>
            <a:endParaRPr lang="en-GH" dirty="0"/>
          </a:p>
        </p:txBody>
      </p:sp>
    </p:spTree>
    <p:extLst>
      <p:ext uri="{BB962C8B-B14F-4D97-AF65-F5344CB8AC3E}">
        <p14:creationId xmlns:p14="http://schemas.microsoft.com/office/powerpoint/2010/main" val="1275974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541B6-0CD6-CC46-F52F-03244709AE83}"/>
              </a:ext>
            </a:extLst>
          </p:cNvPr>
          <p:cNvSpPr>
            <a:spLocks noGrp="1"/>
          </p:cNvSpPr>
          <p:nvPr>
            <p:ph type="title"/>
          </p:nvPr>
        </p:nvSpPr>
        <p:spPr/>
        <p:txBody>
          <a:bodyPr>
            <a:normAutofit/>
          </a:bodyPr>
          <a:lstStyle/>
          <a:p>
            <a:r>
              <a:rPr lang="en-GB" b="1" i="0" dirty="0">
                <a:solidFill>
                  <a:srgbClr val="1C2642"/>
                </a:solidFill>
                <a:effectLst/>
                <a:latin typeface="Inter"/>
              </a:rPr>
              <a:t>Misconceptions Around Quantum Computing</a:t>
            </a:r>
            <a:endParaRPr lang="en-GH" dirty="0"/>
          </a:p>
        </p:txBody>
      </p:sp>
      <p:sp>
        <p:nvSpPr>
          <p:cNvPr id="3" name="Content Placeholder 2">
            <a:extLst>
              <a:ext uri="{FF2B5EF4-FFF2-40B4-BE49-F238E27FC236}">
                <a16:creationId xmlns:a16="http://schemas.microsoft.com/office/drawing/2014/main" id="{0F3E41BA-FE1D-7C03-768A-3AE3C6C9CEE7}"/>
              </a:ext>
            </a:extLst>
          </p:cNvPr>
          <p:cNvSpPr>
            <a:spLocks noGrp="1"/>
          </p:cNvSpPr>
          <p:nvPr>
            <p:ph idx="1"/>
          </p:nvPr>
        </p:nvSpPr>
        <p:spPr/>
        <p:txBody>
          <a:bodyPr>
            <a:normAutofit fontScale="92500" lnSpcReduction="20000"/>
          </a:bodyPr>
          <a:lstStyle/>
          <a:p>
            <a:r>
              <a:rPr lang="en-GB" b="0" i="0" dirty="0">
                <a:solidFill>
                  <a:srgbClr val="2E364E"/>
                </a:solidFill>
                <a:effectLst/>
                <a:latin typeface="helveticaregular"/>
              </a:rPr>
              <a:t>Quantum computers are not 10 years away or 15 years away. </a:t>
            </a:r>
          </a:p>
          <a:p>
            <a:endParaRPr lang="en-GB" dirty="0">
              <a:solidFill>
                <a:srgbClr val="2E364E"/>
              </a:solidFill>
              <a:latin typeface="helveticaregular"/>
            </a:endParaRPr>
          </a:p>
          <a:p>
            <a:r>
              <a:rPr lang="en-GB" b="0" i="0" dirty="0">
                <a:solidFill>
                  <a:srgbClr val="0077CC"/>
                </a:solidFill>
                <a:effectLst/>
                <a:latin typeface="helveticabold"/>
              </a:rPr>
              <a:t>“We have quantum computers right now, which can do things that classical computers can’t. Another misconception is that quantum computers will only be good for one thing.”</a:t>
            </a:r>
            <a:endParaRPr lang="en-GB" b="0" i="0" dirty="0">
              <a:solidFill>
                <a:srgbClr val="2E364E"/>
              </a:solidFill>
              <a:effectLst/>
              <a:latin typeface="helveticaregular"/>
            </a:endParaRPr>
          </a:p>
          <a:p>
            <a:r>
              <a:rPr lang="en-GB" dirty="0">
                <a:solidFill>
                  <a:srgbClr val="2E364E"/>
                </a:solidFill>
                <a:latin typeface="helveticaregular"/>
              </a:rPr>
              <a:t>W</a:t>
            </a:r>
            <a:r>
              <a:rPr lang="en-GB" b="0" i="0" dirty="0">
                <a:solidFill>
                  <a:srgbClr val="2E364E"/>
                </a:solidFill>
                <a:effectLst/>
                <a:latin typeface="helveticaregular"/>
              </a:rPr>
              <a:t>hile the primary focus of quantum computing development has been on business applications, the technology has inadvertently become a game-changer for complex scientific challenges. </a:t>
            </a:r>
          </a:p>
          <a:p>
            <a:r>
              <a:rPr lang="en-GB" b="0" i="0" dirty="0">
                <a:solidFill>
                  <a:srgbClr val="2E364E"/>
                </a:solidFill>
                <a:effectLst/>
                <a:latin typeface="helveticaregular"/>
              </a:rPr>
              <a:t>For example, condensed matter physics and high-energy physics problems, often the purview of organizations like CERN and projects like the Large Hadron Collider, can now be approached in ways previously thought impossible. </a:t>
            </a:r>
            <a:endParaRPr lang="en-GH" dirty="0"/>
          </a:p>
        </p:txBody>
      </p:sp>
    </p:spTree>
    <p:extLst>
      <p:ext uri="{BB962C8B-B14F-4D97-AF65-F5344CB8AC3E}">
        <p14:creationId xmlns:p14="http://schemas.microsoft.com/office/powerpoint/2010/main" val="1717467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88CE-08E1-5142-6BA7-29333488AE1F}"/>
              </a:ext>
            </a:extLst>
          </p:cNvPr>
          <p:cNvSpPr>
            <a:spLocks noGrp="1"/>
          </p:cNvSpPr>
          <p:nvPr>
            <p:ph type="title"/>
          </p:nvPr>
        </p:nvSpPr>
        <p:spPr/>
        <p:txBody>
          <a:bodyPr>
            <a:normAutofit fontScale="90000"/>
          </a:bodyPr>
          <a:lstStyle/>
          <a:p>
            <a:r>
              <a:rPr lang="en-GB" b="1" i="0" dirty="0">
                <a:solidFill>
                  <a:srgbClr val="1C2642"/>
                </a:solidFill>
                <a:effectLst/>
                <a:latin typeface="Inter"/>
              </a:rPr>
              <a:t>What Sectors Will Quantum Computing Impact?</a:t>
            </a:r>
            <a:br>
              <a:rPr lang="en-GB" b="1" i="0" dirty="0">
                <a:solidFill>
                  <a:srgbClr val="1C2642"/>
                </a:solidFill>
                <a:effectLst/>
                <a:latin typeface="Inter"/>
              </a:rPr>
            </a:br>
            <a:endParaRPr lang="en-GH" dirty="0"/>
          </a:p>
        </p:txBody>
      </p:sp>
      <p:sp>
        <p:nvSpPr>
          <p:cNvPr id="3" name="Content Placeholder 2">
            <a:extLst>
              <a:ext uri="{FF2B5EF4-FFF2-40B4-BE49-F238E27FC236}">
                <a16:creationId xmlns:a16="http://schemas.microsoft.com/office/drawing/2014/main" id="{13AB1462-EF72-4868-038D-0B44FF7B1945}"/>
              </a:ext>
            </a:extLst>
          </p:cNvPr>
          <p:cNvSpPr>
            <a:spLocks noGrp="1"/>
          </p:cNvSpPr>
          <p:nvPr>
            <p:ph idx="1"/>
          </p:nvPr>
        </p:nvSpPr>
        <p:spPr/>
        <p:txBody>
          <a:bodyPr/>
          <a:lstStyle/>
          <a:p>
            <a:r>
              <a:rPr lang="en-GB" b="0" i="0" dirty="0">
                <a:solidFill>
                  <a:srgbClr val="2E364E"/>
                </a:solidFill>
                <a:effectLst/>
                <a:latin typeface="helveticaregular"/>
              </a:rPr>
              <a:t>Financial services, giant banks, and trading firms leverage quantum capabilities for portfolio optimization and enhanced fraud detection. </a:t>
            </a:r>
          </a:p>
          <a:p>
            <a:r>
              <a:rPr lang="en-GB" b="0" i="0" dirty="0">
                <a:solidFill>
                  <a:srgbClr val="2E364E"/>
                </a:solidFill>
                <a:effectLst/>
                <a:latin typeface="helveticaregular"/>
              </a:rPr>
              <a:t>The pharmaceutical sector is eyeing quantum computing for efficient drug discovery. </a:t>
            </a:r>
          </a:p>
          <a:p>
            <a:r>
              <a:rPr lang="en-GB" b="0" i="0" dirty="0">
                <a:solidFill>
                  <a:srgbClr val="2E364E"/>
                </a:solidFill>
                <a:effectLst/>
                <a:latin typeface="helveticaregular"/>
              </a:rPr>
              <a:t>At the same time, companies focused on sustainability are exploring new material sciences, exemplified by work with BMW and Airbus on hydrogen fuel cells.</a:t>
            </a:r>
            <a:endParaRPr lang="en-GH" dirty="0"/>
          </a:p>
        </p:txBody>
      </p:sp>
    </p:spTree>
    <p:extLst>
      <p:ext uri="{BB962C8B-B14F-4D97-AF65-F5344CB8AC3E}">
        <p14:creationId xmlns:p14="http://schemas.microsoft.com/office/powerpoint/2010/main" val="562345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BFBF-E923-2DA7-24E1-F00D80DF0EC5}"/>
              </a:ext>
            </a:extLst>
          </p:cNvPr>
          <p:cNvSpPr>
            <a:spLocks noGrp="1"/>
          </p:cNvSpPr>
          <p:nvPr>
            <p:ph type="title"/>
          </p:nvPr>
        </p:nvSpPr>
        <p:spPr/>
        <p:txBody>
          <a:bodyPr>
            <a:normAutofit fontScale="90000"/>
          </a:bodyPr>
          <a:lstStyle/>
          <a:p>
            <a:r>
              <a:rPr lang="en-GB" b="1" i="0" dirty="0">
                <a:solidFill>
                  <a:srgbClr val="1C2642"/>
                </a:solidFill>
                <a:effectLst/>
                <a:latin typeface="Inter"/>
              </a:rPr>
              <a:t>What Sectors Will Quantum Computing Impact?</a:t>
            </a:r>
            <a:br>
              <a:rPr lang="en-GB" b="1" i="0" dirty="0">
                <a:solidFill>
                  <a:srgbClr val="1C2642"/>
                </a:solidFill>
                <a:effectLst/>
                <a:latin typeface="Inter"/>
              </a:rPr>
            </a:br>
            <a:endParaRPr lang="en-GH" dirty="0"/>
          </a:p>
        </p:txBody>
      </p:sp>
      <p:sp>
        <p:nvSpPr>
          <p:cNvPr id="3" name="Content Placeholder 2">
            <a:extLst>
              <a:ext uri="{FF2B5EF4-FFF2-40B4-BE49-F238E27FC236}">
                <a16:creationId xmlns:a16="http://schemas.microsoft.com/office/drawing/2014/main" id="{6AB3E035-7FCD-2D7C-83DB-F0951516E1C1}"/>
              </a:ext>
            </a:extLst>
          </p:cNvPr>
          <p:cNvSpPr>
            <a:spLocks noGrp="1"/>
          </p:cNvSpPr>
          <p:nvPr>
            <p:ph idx="1"/>
          </p:nvPr>
        </p:nvSpPr>
        <p:spPr/>
        <p:txBody>
          <a:bodyPr>
            <a:normAutofit fontScale="92500" lnSpcReduction="10000"/>
          </a:bodyPr>
          <a:lstStyle/>
          <a:p>
            <a:r>
              <a:rPr lang="en-GB" b="0" i="0" dirty="0">
                <a:solidFill>
                  <a:srgbClr val="0077CC"/>
                </a:solidFill>
                <a:effectLst/>
                <a:latin typeface="helveticabold"/>
              </a:rPr>
              <a:t>“Quantum computing also promises to revolutionize regulated industries from healthcare to aviation by providing much-needed transparency and traceability in AI algorithms, mitigating the “black box” problem in AI decision-making.”</a:t>
            </a:r>
          </a:p>
          <a:p>
            <a:endParaRPr lang="en-GB" dirty="0">
              <a:solidFill>
                <a:srgbClr val="0077CC"/>
              </a:solidFill>
              <a:latin typeface="helveticabold"/>
            </a:endParaRPr>
          </a:p>
          <a:p>
            <a:r>
              <a:rPr lang="en-GB" b="0" i="0" dirty="0">
                <a:solidFill>
                  <a:srgbClr val="2E364E"/>
                </a:solidFill>
                <a:effectLst/>
                <a:latin typeface="helveticaregular"/>
              </a:rPr>
              <a:t>However, the risks are as formidable as the rewards. A significant concern is data encryption, as algorithms like Shor’s Algorithm have shown that quantum computing could potentially crack existing encryption methods. </a:t>
            </a:r>
          </a:p>
          <a:p>
            <a:r>
              <a:rPr lang="en-GB" b="0" i="0" dirty="0">
                <a:solidFill>
                  <a:srgbClr val="2E364E"/>
                </a:solidFill>
                <a:effectLst/>
                <a:latin typeface="helveticaregular"/>
              </a:rPr>
              <a:t>This introduces not only technical challenges but also ethical considerations in how the technology should be harnessed for the greater good while ensuring security. </a:t>
            </a:r>
            <a:endParaRPr lang="en-GH" dirty="0"/>
          </a:p>
        </p:txBody>
      </p:sp>
    </p:spTree>
    <p:extLst>
      <p:ext uri="{BB962C8B-B14F-4D97-AF65-F5344CB8AC3E}">
        <p14:creationId xmlns:p14="http://schemas.microsoft.com/office/powerpoint/2010/main" val="2358783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3E502-6A82-9F4A-A9C7-9D4ABED5112E}"/>
              </a:ext>
            </a:extLst>
          </p:cNvPr>
          <p:cNvSpPr>
            <a:spLocks noGrp="1"/>
          </p:cNvSpPr>
          <p:nvPr>
            <p:ph type="title"/>
          </p:nvPr>
        </p:nvSpPr>
        <p:spPr/>
        <p:txBody>
          <a:bodyPr/>
          <a:lstStyle/>
          <a:p>
            <a:r>
              <a:rPr lang="en-GB" i="0" dirty="0">
                <a:solidFill>
                  <a:srgbClr val="1C2642"/>
                </a:solidFill>
                <a:effectLst/>
                <a:latin typeface="Inter"/>
              </a:rPr>
              <a:t>What is the Future of Quantum Computing?</a:t>
            </a:r>
            <a:endParaRPr lang="en-GH" dirty="0"/>
          </a:p>
        </p:txBody>
      </p:sp>
      <p:sp>
        <p:nvSpPr>
          <p:cNvPr id="3" name="Content Placeholder 2">
            <a:extLst>
              <a:ext uri="{FF2B5EF4-FFF2-40B4-BE49-F238E27FC236}">
                <a16:creationId xmlns:a16="http://schemas.microsoft.com/office/drawing/2014/main" id="{08EAC487-686D-5E51-08B9-9DA65D6AF95C}"/>
              </a:ext>
            </a:extLst>
          </p:cNvPr>
          <p:cNvSpPr>
            <a:spLocks noGrp="1"/>
          </p:cNvSpPr>
          <p:nvPr>
            <p:ph idx="1"/>
          </p:nvPr>
        </p:nvSpPr>
        <p:spPr/>
        <p:txBody>
          <a:bodyPr>
            <a:normAutofit/>
          </a:bodyPr>
          <a:lstStyle/>
          <a:p>
            <a:pPr algn="l"/>
            <a:r>
              <a:rPr lang="en-GB" b="0" i="0" dirty="0">
                <a:solidFill>
                  <a:srgbClr val="2E364E"/>
                </a:solidFill>
                <a:effectLst/>
                <a:latin typeface="helveticaregular"/>
              </a:rPr>
              <a:t>Quantum computing is not a futuristic concept; it’s a current reality with pivotal milestones on the near horizon. </a:t>
            </a:r>
          </a:p>
          <a:p>
            <a:pPr algn="l"/>
            <a:r>
              <a:rPr lang="en-GB" b="0" i="0" dirty="0">
                <a:solidFill>
                  <a:srgbClr val="2E364E"/>
                </a:solidFill>
                <a:effectLst/>
                <a:latin typeface="helveticaregular"/>
              </a:rPr>
              <a:t>One immediate milestone is reaching a level where quantum machines routinely outperform even the world’s most advanced supercomputers in simulation tasks, ushering us into an era where classical computing becomes inept at emulating quantum capabilities.</a:t>
            </a:r>
          </a:p>
          <a:p>
            <a:pPr algn="l"/>
            <a:r>
              <a:rPr lang="en-GB" b="0" i="0" dirty="0">
                <a:solidFill>
                  <a:srgbClr val="2E364E"/>
                </a:solidFill>
                <a:effectLst/>
                <a:latin typeface="helveticaregular"/>
              </a:rPr>
              <a:t>Business and government leaders need to focus on the burgeoning applications of quantum technology in areas from cybersecurity to high-energy physics.</a:t>
            </a:r>
          </a:p>
          <a:p>
            <a:endParaRPr lang="en-GH" dirty="0"/>
          </a:p>
        </p:txBody>
      </p:sp>
    </p:spTree>
    <p:extLst>
      <p:ext uri="{BB962C8B-B14F-4D97-AF65-F5344CB8AC3E}">
        <p14:creationId xmlns:p14="http://schemas.microsoft.com/office/powerpoint/2010/main" val="33893402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F23D6-3551-2695-6024-59979655B34C}"/>
              </a:ext>
            </a:extLst>
          </p:cNvPr>
          <p:cNvSpPr>
            <a:spLocks noGrp="1"/>
          </p:cNvSpPr>
          <p:nvPr>
            <p:ph type="title"/>
          </p:nvPr>
        </p:nvSpPr>
        <p:spPr/>
        <p:txBody>
          <a:bodyPr/>
          <a:lstStyle/>
          <a:p>
            <a:r>
              <a:rPr lang="en-GB" i="0" dirty="0">
                <a:solidFill>
                  <a:srgbClr val="1C2642"/>
                </a:solidFill>
                <a:effectLst/>
                <a:latin typeface="Inter"/>
              </a:rPr>
              <a:t>What is the Future of Quantum Computing?</a:t>
            </a:r>
            <a:endParaRPr lang="en-GH" dirty="0"/>
          </a:p>
        </p:txBody>
      </p:sp>
      <p:sp>
        <p:nvSpPr>
          <p:cNvPr id="3" name="Content Placeholder 2">
            <a:extLst>
              <a:ext uri="{FF2B5EF4-FFF2-40B4-BE49-F238E27FC236}">
                <a16:creationId xmlns:a16="http://schemas.microsoft.com/office/drawing/2014/main" id="{C9202238-39AB-B024-FBBA-8AE5139A5582}"/>
              </a:ext>
            </a:extLst>
          </p:cNvPr>
          <p:cNvSpPr>
            <a:spLocks noGrp="1"/>
          </p:cNvSpPr>
          <p:nvPr>
            <p:ph idx="1"/>
          </p:nvPr>
        </p:nvSpPr>
        <p:spPr/>
        <p:txBody>
          <a:bodyPr/>
          <a:lstStyle/>
          <a:p>
            <a:r>
              <a:rPr lang="en-GB" b="0" i="0" dirty="0">
                <a:solidFill>
                  <a:srgbClr val="0077CC"/>
                </a:solidFill>
                <a:effectLst/>
                <a:latin typeface="helveticabold"/>
              </a:rPr>
              <a:t>“We will start to see it inserted into places that influence our daily lives. We may not ever touch a quantum computer ourselves, but it might be an application you’re working on your mobile phone that is going back across the world and reaching in and doing something from a quantum computer.”</a:t>
            </a:r>
          </a:p>
          <a:p>
            <a:endParaRPr lang="en-GB" dirty="0">
              <a:solidFill>
                <a:srgbClr val="0077CC"/>
              </a:solidFill>
              <a:latin typeface="helveticabold"/>
            </a:endParaRPr>
          </a:p>
          <a:p>
            <a:r>
              <a:rPr lang="en-GB" b="0" i="0" dirty="0">
                <a:solidFill>
                  <a:srgbClr val="2E364E"/>
                </a:solidFill>
                <a:effectLst/>
                <a:latin typeface="helveticaregular"/>
              </a:rPr>
              <a:t>Much like the early stages of the internet and classical computing, quantum computing will start with niche applications but is poised to become ubiquitous, subtly powering tasks on our everyday devices like mobile phones.</a:t>
            </a:r>
            <a:endParaRPr lang="en-GH" dirty="0"/>
          </a:p>
        </p:txBody>
      </p:sp>
    </p:spTree>
    <p:extLst>
      <p:ext uri="{BB962C8B-B14F-4D97-AF65-F5344CB8AC3E}">
        <p14:creationId xmlns:p14="http://schemas.microsoft.com/office/powerpoint/2010/main" val="1254796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51CA8-A815-DBD9-671C-29DE87BDEFF9}"/>
              </a:ext>
            </a:extLst>
          </p:cNvPr>
          <p:cNvSpPr>
            <a:spLocks noGrp="1"/>
          </p:cNvSpPr>
          <p:nvPr>
            <p:ph type="title"/>
          </p:nvPr>
        </p:nvSpPr>
        <p:spPr/>
        <p:txBody>
          <a:bodyPr/>
          <a:lstStyle/>
          <a:p>
            <a:r>
              <a:rPr lang="en-GB" i="0" dirty="0">
                <a:solidFill>
                  <a:srgbClr val="1C2642"/>
                </a:solidFill>
                <a:effectLst/>
                <a:latin typeface="Inter"/>
              </a:rPr>
              <a:t>Challenges in a Quantum Computing Future</a:t>
            </a:r>
            <a:endParaRPr lang="en-GH" dirty="0"/>
          </a:p>
        </p:txBody>
      </p:sp>
      <p:sp>
        <p:nvSpPr>
          <p:cNvPr id="3" name="Content Placeholder 2">
            <a:extLst>
              <a:ext uri="{FF2B5EF4-FFF2-40B4-BE49-F238E27FC236}">
                <a16:creationId xmlns:a16="http://schemas.microsoft.com/office/drawing/2014/main" id="{043E4C97-C7B1-C6E2-6841-BCC3F6F69F01}"/>
              </a:ext>
            </a:extLst>
          </p:cNvPr>
          <p:cNvSpPr>
            <a:spLocks noGrp="1"/>
          </p:cNvSpPr>
          <p:nvPr>
            <p:ph idx="1"/>
          </p:nvPr>
        </p:nvSpPr>
        <p:spPr/>
        <p:txBody>
          <a:bodyPr/>
          <a:lstStyle/>
          <a:p>
            <a:r>
              <a:rPr lang="en-GB" b="0" i="0" dirty="0">
                <a:solidFill>
                  <a:srgbClr val="2E364E"/>
                </a:solidFill>
                <a:effectLst/>
                <a:latin typeface="helveticaregular"/>
              </a:rPr>
              <a:t>On the one hand, quantum computing opens vistas for groundbreaking research in fields like medicine, material science, and cryptography, acting as a catalyst for innovation and pushing the boundaries of what we deem computationally possible. </a:t>
            </a:r>
          </a:p>
          <a:p>
            <a:r>
              <a:rPr lang="en-GB" b="0" i="0" dirty="0">
                <a:solidFill>
                  <a:srgbClr val="2E364E"/>
                </a:solidFill>
                <a:effectLst/>
                <a:latin typeface="helveticaregular"/>
              </a:rPr>
              <a:t>On the other hand, the disruptive potential of this technology raises critical questions about data security, ethical implementation, and the creation of a digital divide. </a:t>
            </a:r>
            <a:endParaRPr lang="en-GH" dirty="0"/>
          </a:p>
        </p:txBody>
      </p:sp>
    </p:spTree>
    <p:extLst>
      <p:ext uri="{BB962C8B-B14F-4D97-AF65-F5344CB8AC3E}">
        <p14:creationId xmlns:p14="http://schemas.microsoft.com/office/powerpoint/2010/main" val="3623164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D95AA-686F-0000-7AF8-5CAF3683E973}"/>
              </a:ext>
            </a:extLst>
          </p:cNvPr>
          <p:cNvSpPr>
            <a:spLocks noGrp="1"/>
          </p:cNvSpPr>
          <p:nvPr>
            <p:ph type="title"/>
          </p:nvPr>
        </p:nvSpPr>
        <p:spPr/>
        <p:txBody>
          <a:bodyPr/>
          <a:lstStyle/>
          <a:p>
            <a:r>
              <a:rPr lang="en-GB" i="0" dirty="0">
                <a:solidFill>
                  <a:srgbClr val="1C2642"/>
                </a:solidFill>
                <a:effectLst/>
                <a:latin typeface="Inter"/>
              </a:rPr>
              <a:t>Challenges in a Quantum Computing Future</a:t>
            </a:r>
            <a:endParaRPr lang="en-GH" dirty="0"/>
          </a:p>
        </p:txBody>
      </p:sp>
      <p:sp>
        <p:nvSpPr>
          <p:cNvPr id="3" name="Content Placeholder 2">
            <a:extLst>
              <a:ext uri="{FF2B5EF4-FFF2-40B4-BE49-F238E27FC236}">
                <a16:creationId xmlns:a16="http://schemas.microsoft.com/office/drawing/2014/main" id="{32EBC884-586D-C221-E43C-250995BFEA6C}"/>
              </a:ext>
            </a:extLst>
          </p:cNvPr>
          <p:cNvSpPr>
            <a:spLocks noGrp="1"/>
          </p:cNvSpPr>
          <p:nvPr>
            <p:ph idx="1"/>
          </p:nvPr>
        </p:nvSpPr>
        <p:spPr/>
        <p:txBody>
          <a:bodyPr/>
          <a:lstStyle/>
          <a:p>
            <a:r>
              <a:rPr lang="en-GB" b="0" i="0" dirty="0">
                <a:solidFill>
                  <a:srgbClr val="0077CC"/>
                </a:solidFill>
                <a:effectLst/>
                <a:latin typeface="helveticabold"/>
              </a:rPr>
              <a:t>“As quantum capabilities burgeon, we are faced with the compelling need to invest in error-correction mechanisms and focus on the quality of qubits rather than mere numerical superiority.”</a:t>
            </a:r>
          </a:p>
          <a:p>
            <a:r>
              <a:rPr lang="en-GB" b="0" i="0" dirty="0">
                <a:solidFill>
                  <a:srgbClr val="2E364E"/>
                </a:solidFill>
                <a:effectLst/>
                <a:latin typeface="helveticaregular"/>
              </a:rPr>
              <a:t>Ignoring these intricacies could lead to a precarious future where the power of quantum computing is either underutilized or misused. </a:t>
            </a:r>
          </a:p>
          <a:p>
            <a:r>
              <a:rPr lang="en-GB" b="0" i="0" dirty="0">
                <a:solidFill>
                  <a:srgbClr val="2E364E"/>
                </a:solidFill>
                <a:effectLst/>
                <a:latin typeface="helveticaregular"/>
              </a:rPr>
              <a:t>Therefore, the journey ahead demands a calculated, ethical, and multi-disciplinary approach, converging technological prowess with regulatory foresight. </a:t>
            </a:r>
            <a:endParaRPr lang="en-GH" dirty="0"/>
          </a:p>
        </p:txBody>
      </p:sp>
    </p:spTree>
    <p:extLst>
      <p:ext uri="{BB962C8B-B14F-4D97-AF65-F5344CB8AC3E}">
        <p14:creationId xmlns:p14="http://schemas.microsoft.com/office/powerpoint/2010/main" val="463106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66F0A-E2CB-A5C3-1BF4-6F2EF533E3D6}"/>
              </a:ext>
            </a:extLst>
          </p:cNvPr>
          <p:cNvSpPr>
            <a:spLocks noGrp="1"/>
          </p:cNvSpPr>
          <p:nvPr>
            <p:ph type="title"/>
          </p:nvPr>
        </p:nvSpPr>
        <p:spPr/>
        <p:txBody>
          <a:bodyPr/>
          <a:lstStyle/>
          <a:p>
            <a:r>
              <a:rPr lang="en-GB" i="0" dirty="0">
                <a:solidFill>
                  <a:srgbClr val="1C2642"/>
                </a:solidFill>
                <a:effectLst/>
                <a:latin typeface="Inter"/>
              </a:rPr>
              <a:t>Challenges in a Quantum Computing Future</a:t>
            </a:r>
            <a:endParaRPr lang="en-GH" dirty="0"/>
          </a:p>
        </p:txBody>
      </p:sp>
      <p:sp>
        <p:nvSpPr>
          <p:cNvPr id="3" name="Content Placeholder 2">
            <a:extLst>
              <a:ext uri="{FF2B5EF4-FFF2-40B4-BE49-F238E27FC236}">
                <a16:creationId xmlns:a16="http://schemas.microsoft.com/office/drawing/2014/main" id="{DA1D1971-D2EB-C69A-3355-51E8B7F5F881}"/>
              </a:ext>
            </a:extLst>
          </p:cNvPr>
          <p:cNvSpPr>
            <a:spLocks noGrp="1"/>
          </p:cNvSpPr>
          <p:nvPr>
            <p:ph idx="1"/>
          </p:nvPr>
        </p:nvSpPr>
        <p:spPr>
          <a:xfrm>
            <a:off x="838200" y="1528762"/>
            <a:ext cx="10515600" cy="5329238"/>
          </a:xfrm>
        </p:spPr>
        <p:txBody>
          <a:bodyPr>
            <a:normAutofit fontScale="92500"/>
          </a:bodyPr>
          <a:lstStyle/>
          <a:p>
            <a:r>
              <a:rPr lang="en-GB" b="0" i="0" dirty="0">
                <a:solidFill>
                  <a:srgbClr val="0077CC"/>
                </a:solidFill>
                <a:effectLst/>
                <a:latin typeface="helveticabold"/>
              </a:rPr>
              <a:t>“Quantum computing could shatter current encryption models, demanding a total overhaul of cybersecurity protocols.”</a:t>
            </a:r>
          </a:p>
          <a:p>
            <a:endParaRPr lang="en-GB" dirty="0">
              <a:solidFill>
                <a:srgbClr val="0077CC"/>
              </a:solidFill>
              <a:latin typeface="helveticabold"/>
            </a:endParaRPr>
          </a:p>
          <a:p>
            <a:pPr algn="l"/>
            <a:r>
              <a:rPr lang="en-GB" b="0" i="0" dirty="0">
                <a:solidFill>
                  <a:srgbClr val="2E364E"/>
                </a:solidFill>
                <a:effectLst/>
                <a:latin typeface="helveticaregular"/>
              </a:rPr>
              <a:t>Furthermore, the technology is still in its infancy, grappling with issues like qubit stability and error correction while presenting a high barrier to entry in terms of cost. </a:t>
            </a:r>
          </a:p>
          <a:p>
            <a:pPr algn="l"/>
            <a:r>
              <a:rPr lang="en-GB" b="0" i="0" dirty="0">
                <a:solidFill>
                  <a:srgbClr val="2E364E"/>
                </a:solidFill>
                <a:effectLst/>
                <a:latin typeface="helveticaregular"/>
              </a:rPr>
              <a:t>As we enter 2024, business leaders must balance the transformative potential against the existential risks and operational challenges of quantum computing.</a:t>
            </a:r>
          </a:p>
          <a:p>
            <a:pPr algn="l"/>
            <a:r>
              <a:rPr lang="en-GB" b="0" i="0" dirty="0">
                <a:solidFill>
                  <a:srgbClr val="2E364E"/>
                </a:solidFill>
                <a:effectLst/>
                <a:latin typeface="helveticaregular"/>
              </a:rPr>
              <a:t>As we pivot from the era of classical computing to a quantum future, business leaders and policymakers must proceed with a balanced and informed strategy, weighing the monumental benefits against the existential challenges that quantum computing inevitably brings.</a:t>
            </a:r>
          </a:p>
          <a:p>
            <a:endParaRPr lang="en-GH" dirty="0"/>
          </a:p>
        </p:txBody>
      </p:sp>
    </p:spTree>
    <p:extLst>
      <p:ext uri="{BB962C8B-B14F-4D97-AF65-F5344CB8AC3E}">
        <p14:creationId xmlns:p14="http://schemas.microsoft.com/office/powerpoint/2010/main" val="2701306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77185-657A-3D08-780E-8004C73F63AD}"/>
              </a:ext>
            </a:extLst>
          </p:cNvPr>
          <p:cNvSpPr>
            <a:spLocks noGrp="1"/>
          </p:cNvSpPr>
          <p:nvPr>
            <p:ph type="title"/>
          </p:nvPr>
        </p:nvSpPr>
        <p:spPr/>
        <p:txBody>
          <a:bodyPr/>
          <a:lstStyle/>
          <a:p>
            <a:r>
              <a:rPr lang="en-GB" dirty="0"/>
              <a:t>Introduction</a:t>
            </a:r>
            <a:endParaRPr lang="en-GH" dirty="0"/>
          </a:p>
        </p:txBody>
      </p:sp>
      <p:sp>
        <p:nvSpPr>
          <p:cNvPr id="3" name="Content Placeholder 2">
            <a:extLst>
              <a:ext uri="{FF2B5EF4-FFF2-40B4-BE49-F238E27FC236}">
                <a16:creationId xmlns:a16="http://schemas.microsoft.com/office/drawing/2014/main" id="{ED9A0FD9-9B40-4F23-A894-4A10863F7CA4}"/>
              </a:ext>
            </a:extLst>
          </p:cNvPr>
          <p:cNvSpPr>
            <a:spLocks noGrp="1"/>
          </p:cNvSpPr>
          <p:nvPr>
            <p:ph idx="1"/>
          </p:nvPr>
        </p:nvSpPr>
        <p:spPr>
          <a:xfrm>
            <a:off x="838200" y="1548246"/>
            <a:ext cx="10515600" cy="5216236"/>
          </a:xfrm>
        </p:spPr>
        <p:txBody>
          <a:bodyPr>
            <a:normAutofit fontScale="62500" lnSpcReduction="20000"/>
          </a:bodyPr>
          <a:lstStyle/>
          <a:p>
            <a:r>
              <a:rPr lang="en-US" b="0" i="0" dirty="0">
                <a:effectLst/>
                <a:latin typeface="-apple-system"/>
              </a:rPr>
              <a:t>Quantum computing is becoming more accessible through various deployment models - </a:t>
            </a:r>
            <a:r>
              <a:rPr lang="en-US" b="0" i="0" dirty="0" err="1">
                <a:effectLst/>
                <a:latin typeface="-apple-system"/>
              </a:rPr>
              <a:t>QCaaS</a:t>
            </a:r>
            <a:r>
              <a:rPr lang="en-US" b="0" i="0" dirty="0">
                <a:effectLst/>
                <a:latin typeface="-apple-system"/>
              </a:rPr>
              <a:t>, PaaS, </a:t>
            </a:r>
            <a:r>
              <a:rPr lang="en-US" b="0" i="0" dirty="0" err="1">
                <a:effectLst/>
                <a:latin typeface="-apple-system"/>
              </a:rPr>
              <a:t>AaaS</a:t>
            </a:r>
            <a:r>
              <a:rPr lang="en-US" b="0" i="0" dirty="0">
                <a:effectLst/>
                <a:latin typeface="-apple-system"/>
              </a:rPr>
              <a:t>, SaaS</a:t>
            </a:r>
            <a:br>
              <a:rPr lang="en-US" b="0" i="0" dirty="0">
                <a:effectLst/>
                <a:latin typeface="-apple-system"/>
              </a:rPr>
            </a:br>
            <a:endParaRPr lang="en-US" b="0" i="0" dirty="0">
              <a:effectLst/>
              <a:latin typeface="-apple-system"/>
            </a:endParaRPr>
          </a:p>
          <a:p>
            <a:r>
              <a:rPr lang="en-US" b="0" i="0" dirty="0">
                <a:effectLst/>
                <a:latin typeface="-apple-system"/>
              </a:rPr>
              <a:t>Quantum Computing as a Service (</a:t>
            </a:r>
            <a:r>
              <a:rPr lang="en-US" b="0" i="0" dirty="0" err="1">
                <a:effectLst/>
                <a:latin typeface="-apple-system"/>
              </a:rPr>
              <a:t>QCaaS</a:t>
            </a:r>
            <a:r>
              <a:rPr lang="en-US" b="0" i="0" dirty="0">
                <a:effectLst/>
                <a:latin typeface="-apple-system"/>
              </a:rPr>
              <a:t>): </a:t>
            </a:r>
            <a:r>
              <a:rPr lang="en-US" b="0" i="0" dirty="0" err="1">
                <a:effectLst/>
                <a:latin typeface="-apple-system"/>
              </a:rPr>
              <a:t>QCaaS</a:t>
            </a:r>
            <a:r>
              <a:rPr lang="en-US" b="0" i="0" dirty="0">
                <a:effectLst/>
                <a:latin typeface="-apple-system"/>
              </a:rPr>
              <a:t> is a specialized form of IaaS that provides access to quantum computing platforms. IBM Quantum Experience for example (and almost all cloud providers) allows users to run quantum algorithms on actual quantum hardware and their simulators.🚀</a:t>
            </a:r>
            <a:br>
              <a:rPr lang="en-US" b="0" i="0" dirty="0">
                <a:effectLst/>
                <a:latin typeface="-apple-system"/>
              </a:rPr>
            </a:br>
            <a:endParaRPr lang="en-US" b="0" i="0" dirty="0">
              <a:effectLst/>
              <a:latin typeface="-apple-system"/>
            </a:endParaRPr>
          </a:p>
          <a:p>
            <a:r>
              <a:rPr lang="en-US" b="0" i="0" dirty="0">
                <a:effectLst/>
                <a:latin typeface="-apple-system"/>
              </a:rPr>
              <a:t>Platform as a Service (PaaS): PaaS offers a platform with tools and libraries for quantum programming. Microsoft Azure Quantum is a great example providing a comprehensive development environment for quantum applications, including tools and libraries for quantum programming . 🛠️🔮</a:t>
            </a:r>
            <a:br>
              <a:rPr lang="en-US" b="0" i="0" dirty="0">
                <a:effectLst/>
                <a:latin typeface="-apple-system"/>
              </a:rPr>
            </a:br>
            <a:endParaRPr lang="en-US" b="0" i="0" dirty="0">
              <a:effectLst/>
              <a:latin typeface="-apple-system"/>
            </a:endParaRPr>
          </a:p>
          <a:p>
            <a:r>
              <a:rPr lang="en-US" b="0" i="0" dirty="0">
                <a:effectLst/>
                <a:latin typeface="-apple-system"/>
              </a:rPr>
              <a:t>Algorithm as a Service (</a:t>
            </a:r>
            <a:r>
              <a:rPr lang="en-US" b="0" i="0" dirty="0" err="1">
                <a:effectLst/>
                <a:latin typeface="-apple-system"/>
              </a:rPr>
              <a:t>AaaS</a:t>
            </a:r>
            <a:r>
              <a:rPr lang="en-US" b="0" i="0" dirty="0">
                <a:effectLst/>
                <a:latin typeface="-apple-system"/>
              </a:rPr>
              <a:t>): </a:t>
            </a:r>
            <a:r>
              <a:rPr lang="en-US" b="0" i="0" dirty="0" err="1">
                <a:effectLst/>
                <a:latin typeface="-apple-system"/>
              </a:rPr>
              <a:t>AaaS</a:t>
            </a:r>
            <a:r>
              <a:rPr lang="en-US" b="0" i="0" dirty="0">
                <a:effectLst/>
                <a:latin typeface="-apple-system"/>
              </a:rPr>
              <a:t> delivers specific quantum algorithms as a service. D-Wave’s Leap platform, for example, offers quantum annealing algorithms that can be used for optimization problems. 🧩⚛️</a:t>
            </a:r>
            <a:br>
              <a:rPr lang="en-US" b="0" i="0" dirty="0">
                <a:effectLst/>
                <a:latin typeface="-apple-system"/>
              </a:rPr>
            </a:br>
            <a:endParaRPr lang="en-US" b="0" i="0" dirty="0">
              <a:effectLst/>
              <a:latin typeface="-apple-system"/>
            </a:endParaRPr>
          </a:p>
          <a:p>
            <a:r>
              <a:rPr lang="en-US" b="0" i="0" dirty="0">
                <a:effectLst/>
                <a:latin typeface="-apple-system"/>
              </a:rPr>
              <a:t>Software as a Service (SaaS): SaaS provides access to quantum software applications over the internet. An example is Zapata Computing’s Orquestra, which allows users to perform complex computations and simulations. 📈</a:t>
            </a:r>
            <a:br>
              <a:rPr lang="en-US" b="0" i="0" dirty="0">
                <a:effectLst/>
                <a:latin typeface="-apple-system"/>
              </a:rPr>
            </a:br>
            <a:endParaRPr lang="en-US" b="0" i="0" dirty="0">
              <a:effectLst/>
              <a:latin typeface="-apple-system"/>
            </a:endParaRPr>
          </a:p>
          <a:p>
            <a:r>
              <a:rPr lang="en-US" b="0" i="0" dirty="0">
                <a:effectLst/>
                <a:latin typeface="-apple-system"/>
              </a:rPr>
              <a:t>These models are making quantum computing more accessible and are paving the way for innovative solutions to complex problems.</a:t>
            </a:r>
            <a:endParaRPr lang="en-GH" dirty="0"/>
          </a:p>
        </p:txBody>
      </p:sp>
    </p:spTree>
    <p:extLst>
      <p:ext uri="{BB962C8B-B14F-4D97-AF65-F5344CB8AC3E}">
        <p14:creationId xmlns:p14="http://schemas.microsoft.com/office/powerpoint/2010/main" val="414486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D7AA0-A401-656A-AEDC-CB5CDAB2BB5F}"/>
              </a:ext>
            </a:extLst>
          </p:cNvPr>
          <p:cNvSpPr>
            <a:spLocks noGrp="1"/>
          </p:cNvSpPr>
          <p:nvPr>
            <p:ph type="title"/>
          </p:nvPr>
        </p:nvSpPr>
        <p:spPr/>
        <p:txBody>
          <a:bodyPr>
            <a:normAutofit fontScale="90000"/>
          </a:bodyPr>
          <a:lstStyle/>
          <a:p>
            <a:r>
              <a:rPr lang="en-GB" b="1" i="0" dirty="0">
                <a:solidFill>
                  <a:srgbClr val="1C2642"/>
                </a:solidFill>
                <a:effectLst/>
                <a:latin typeface="Inter"/>
              </a:rPr>
              <a:t>The Quantum Leap of 2024: From Physical Qubits to Global Collaborations</a:t>
            </a:r>
            <a:br>
              <a:rPr lang="en-GB" b="1" i="0" dirty="0">
                <a:solidFill>
                  <a:srgbClr val="1C2642"/>
                </a:solidFill>
                <a:effectLst/>
                <a:latin typeface="Inter"/>
              </a:rPr>
            </a:br>
            <a:endParaRPr lang="en-GH" dirty="0"/>
          </a:p>
        </p:txBody>
      </p:sp>
      <p:sp>
        <p:nvSpPr>
          <p:cNvPr id="3" name="Content Placeholder 2">
            <a:extLst>
              <a:ext uri="{FF2B5EF4-FFF2-40B4-BE49-F238E27FC236}">
                <a16:creationId xmlns:a16="http://schemas.microsoft.com/office/drawing/2014/main" id="{6916D218-B182-3EBB-206B-AC878D014BCC}"/>
              </a:ext>
            </a:extLst>
          </p:cNvPr>
          <p:cNvSpPr>
            <a:spLocks noGrp="1"/>
          </p:cNvSpPr>
          <p:nvPr>
            <p:ph idx="1"/>
          </p:nvPr>
        </p:nvSpPr>
        <p:spPr/>
        <p:txBody>
          <a:bodyPr>
            <a:normAutofit lnSpcReduction="10000"/>
          </a:bodyPr>
          <a:lstStyle/>
          <a:p>
            <a:r>
              <a:rPr lang="en-GB" b="0" i="0" dirty="0">
                <a:solidFill>
                  <a:srgbClr val="2E364E"/>
                </a:solidFill>
                <a:effectLst/>
                <a:latin typeface="helveticaregular"/>
              </a:rPr>
              <a:t>Yuval Boger, CMO at </a:t>
            </a:r>
            <a:r>
              <a:rPr lang="en-GB" b="0" i="0" dirty="0" err="1">
                <a:solidFill>
                  <a:srgbClr val="2E364E"/>
                </a:solidFill>
                <a:effectLst/>
                <a:latin typeface="helveticaregular"/>
              </a:rPr>
              <a:t>QuEra</a:t>
            </a:r>
            <a:r>
              <a:rPr lang="en-GB" b="0" i="0" dirty="0">
                <a:solidFill>
                  <a:srgbClr val="2E364E"/>
                </a:solidFill>
                <a:effectLst/>
                <a:latin typeface="helveticaregular"/>
              </a:rPr>
              <a:t> Computing, predicts that in 2024, the quantum computing field will undergo monumental shifts.</a:t>
            </a:r>
          </a:p>
          <a:p>
            <a:r>
              <a:rPr lang="en-GB" b="0" i="0" dirty="0">
                <a:solidFill>
                  <a:srgbClr val="0077CC"/>
                </a:solidFill>
                <a:effectLst/>
                <a:latin typeface="helveticabold"/>
              </a:rPr>
              <a:t>“One of the most significant is the transition from the era of physical qubits to that of error-corrected logical qubits, marking a leap towards more stable and reliable quantum computations.”</a:t>
            </a:r>
            <a:endParaRPr lang="en-GB" dirty="0">
              <a:solidFill>
                <a:srgbClr val="2E364E"/>
              </a:solidFill>
              <a:latin typeface="helveticaregular"/>
            </a:endParaRPr>
          </a:p>
          <a:p>
            <a:r>
              <a:rPr lang="en-GB" b="0" i="0" dirty="0">
                <a:solidFill>
                  <a:srgbClr val="2E364E"/>
                </a:solidFill>
                <a:effectLst/>
                <a:latin typeface="helveticaregular"/>
              </a:rPr>
              <a:t>Boger also believes this will coincide with the increased integration of quantum processors into high-performance computing (HPC) </a:t>
            </a:r>
            <a:r>
              <a:rPr lang="en-GB" b="0" i="0" dirty="0" err="1">
                <a:solidFill>
                  <a:srgbClr val="2E364E"/>
                </a:solidFill>
                <a:effectLst/>
                <a:latin typeface="helveticaregular"/>
              </a:rPr>
              <a:t>centers</a:t>
            </a:r>
            <a:r>
              <a:rPr lang="en-GB" b="0" i="0" dirty="0">
                <a:solidFill>
                  <a:srgbClr val="2E364E"/>
                </a:solidFill>
                <a:effectLst/>
                <a:latin typeface="helveticaregular"/>
              </a:rPr>
              <a:t>, creating a hybrid computational landscape that leverages the unique capabilities of both classical and quantum machines.</a:t>
            </a:r>
            <a:endParaRPr lang="en-GH" dirty="0"/>
          </a:p>
        </p:txBody>
      </p:sp>
    </p:spTree>
    <p:extLst>
      <p:ext uri="{BB962C8B-B14F-4D97-AF65-F5344CB8AC3E}">
        <p14:creationId xmlns:p14="http://schemas.microsoft.com/office/powerpoint/2010/main" val="6000513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BC6E3-2DF2-8A40-61AE-A3AE29703F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BAF4A3B-2DA6-97DB-3102-B3E6B227DD7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27FC440-09A2-CA8C-4661-491C9DC79DA4}"/>
              </a:ext>
            </a:extLst>
          </p:cNvPr>
          <p:cNvPicPr>
            <a:picLocks noChangeAspect="1"/>
          </p:cNvPicPr>
          <p:nvPr/>
        </p:nvPicPr>
        <p:blipFill>
          <a:blip r:embed="rId2"/>
          <a:stretch>
            <a:fillRect/>
          </a:stretch>
        </p:blipFill>
        <p:spPr>
          <a:xfrm>
            <a:off x="0" y="436421"/>
            <a:ext cx="12219936" cy="6176963"/>
          </a:xfrm>
          <a:prstGeom prst="rect">
            <a:avLst/>
          </a:prstGeom>
        </p:spPr>
      </p:pic>
    </p:spTree>
    <p:extLst>
      <p:ext uri="{BB962C8B-B14F-4D97-AF65-F5344CB8AC3E}">
        <p14:creationId xmlns:p14="http://schemas.microsoft.com/office/powerpoint/2010/main" val="23865729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87AC-7513-188D-BDEF-E6F3BC0E7606}"/>
              </a:ext>
            </a:extLst>
          </p:cNvPr>
          <p:cNvSpPr>
            <a:spLocks noGrp="1"/>
          </p:cNvSpPr>
          <p:nvPr>
            <p:ph type="title"/>
          </p:nvPr>
        </p:nvSpPr>
        <p:spPr/>
        <p:txBody>
          <a:bodyPr>
            <a:normAutofit/>
          </a:bodyPr>
          <a:lstStyle/>
          <a:p>
            <a:r>
              <a:rPr lang="en-GB" b="1" i="0" dirty="0">
                <a:solidFill>
                  <a:srgbClr val="1C2642"/>
                </a:solidFill>
                <a:effectLst/>
                <a:latin typeface="Inter"/>
              </a:rPr>
              <a:t>The Quantum Leap of 2024: From Physical Qubits to Global Collaborations</a:t>
            </a:r>
            <a:endParaRPr lang="en-GH" dirty="0"/>
          </a:p>
        </p:txBody>
      </p:sp>
      <p:sp>
        <p:nvSpPr>
          <p:cNvPr id="3" name="Content Placeholder 2">
            <a:extLst>
              <a:ext uri="{FF2B5EF4-FFF2-40B4-BE49-F238E27FC236}">
                <a16:creationId xmlns:a16="http://schemas.microsoft.com/office/drawing/2014/main" id="{79F16A4D-44DF-0CBF-47FF-B5A28E87C979}"/>
              </a:ext>
            </a:extLst>
          </p:cNvPr>
          <p:cNvSpPr>
            <a:spLocks noGrp="1"/>
          </p:cNvSpPr>
          <p:nvPr>
            <p:ph idx="1"/>
          </p:nvPr>
        </p:nvSpPr>
        <p:spPr/>
        <p:txBody>
          <a:bodyPr>
            <a:normAutofit fontScale="92500"/>
          </a:bodyPr>
          <a:lstStyle/>
          <a:p>
            <a:r>
              <a:rPr lang="en-GB" b="0" i="0" dirty="0">
                <a:solidFill>
                  <a:srgbClr val="0077CC"/>
                </a:solidFill>
                <a:effectLst/>
                <a:latin typeface="helveticabold"/>
              </a:rPr>
              <a:t>“Concurrently, we will see European nations opening up their national quantum programs to U.S. vendors. This collaborative stance is driven by the realization that staying at the forefront of quantum advancements often necessitates a more global approach.”</a:t>
            </a:r>
          </a:p>
          <a:p>
            <a:r>
              <a:rPr lang="en-GB" b="0" i="0" dirty="0">
                <a:solidFill>
                  <a:srgbClr val="2E364E"/>
                </a:solidFill>
                <a:effectLst/>
                <a:latin typeface="helveticaregular"/>
              </a:rPr>
              <a:t>This is exemplified by the notion that ‘the best French quantum technology’ is not necessarily synonymous with ‘the best quantum technology for France’. </a:t>
            </a:r>
          </a:p>
          <a:p>
            <a:r>
              <a:rPr lang="en-GB" b="0" i="0" dirty="0">
                <a:solidFill>
                  <a:srgbClr val="2E364E"/>
                </a:solidFill>
                <a:effectLst/>
                <a:latin typeface="helveticaregular"/>
              </a:rPr>
              <a:t>The same logic could easily be applied to other countries, such as Germany, UK, Finland, etc. For these reasons alone, 2024 should be extremely exciting for the future of quantum computing.</a:t>
            </a:r>
            <a:endParaRPr lang="en-GH" dirty="0"/>
          </a:p>
        </p:txBody>
      </p:sp>
    </p:spTree>
    <p:extLst>
      <p:ext uri="{BB962C8B-B14F-4D97-AF65-F5344CB8AC3E}">
        <p14:creationId xmlns:p14="http://schemas.microsoft.com/office/powerpoint/2010/main" val="3137753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A9410-C7E8-D0B5-95C1-5C896DD9738D}"/>
              </a:ext>
            </a:extLst>
          </p:cNvPr>
          <p:cNvSpPr>
            <a:spLocks noGrp="1"/>
          </p:cNvSpPr>
          <p:nvPr>
            <p:ph type="title"/>
          </p:nvPr>
        </p:nvSpPr>
        <p:spPr/>
        <p:txBody>
          <a:bodyPr/>
          <a:lstStyle/>
          <a:p>
            <a:r>
              <a:rPr lang="en-GB" b="1" i="0" dirty="0">
                <a:solidFill>
                  <a:srgbClr val="1C2642"/>
                </a:solidFill>
                <a:effectLst/>
                <a:latin typeface="Inter"/>
              </a:rPr>
              <a:t>The Bottom Line</a:t>
            </a:r>
            <a:endParaRPr lang="en-GH" dirty="0"/>
          </a:p>
        </p:txBody>
      </p:sp>
      <p:sp>
        <p:nvSpPr>
          <p:cNvPr id="3" name="Content Placeholder 2">
            <a:extLst>
              <a:ext uri="{FF2B5EF4-FFF2-40B4-BE49-F238E27FC236}">
                <a16:creationId xmlns:a16="http://schemas.microsoft.com/office/drawing/2014/main" id="{5E988552-9FDB-F302-6033-21C269763949}"/>
              </a:ext>
            </a:extLst>
          </p:cNvPr>
          <p:cNvSpPr>
            <a:spLocks noGrp="1"/>
          </p:cNvSpPr>
          <p:nvPr>
            <p:ph idx="1"/>
          </p:nvPr>
        </p:nvSpPr>
        <p:spPr>
          <a:xfrm>
            <a:off x="838200" y="1825624"/>
            <a:ext cx="10515600" cy="4918075"/>
          </a:xfrm>
        </p:spPr>
        <p:txBody>
          <a:bodyPr>
            <a:normAutofit fontScale="92500" lnSpcReduction="20000"/>
          </a:bodyPr>
          <a:lstStyle/>
          <a:p>
            <a:pPr algn="l"/>
            <a:r>
              <a:rPr lang="en-GB" b="0" i="0" dirty="0">
                <a:solidFill>
                  <a:srgbClr val="2E364E"/>
                </a:solidFill>
                <a:effectLst/>
                <a:latin typeface="helveticaregular"/>
              </a:rPr>
              <a:t>quantum computing could quickly usher in a game-changer moment that will affect us all. </a:t>
            </a:r>
          </a:p>
          <a:p>
            <a:pPr algn="l"/>
            <a:r>
              <a:rPr lang="en-GB" b="0" i="0" dirty="0">
                <a:solidFill>
                  <a:srgbClr val="2E364E"/>
                </a:solidFill>
                <a:effectLst/>
                <a:latin typeface="helveticaregular"/>
              </a:rPr>
              <a:t>Imagine faster drug discoveries or </a:t>
            </a:r>
            <a:r>
              <a:rPr lang="en-GB" b="0" i="0" dirty="0" err="1">
                <a:solidFill>
                  <a:srgbClr val="2E364E"/>
                </a:solidFill>
                <a:effectLst/>
                <a:latin typeface="helveticaregular"/>
              </a:rPr>
              <a:t>unhackable</a:t>
            </a:r>
            <a:r>
              <a:rPr lang="en-GB" b="0" i="0" dirty="0">
                <a:solidFill>
                  <a:srgbClr val="2E364E"/>
                </a:solidFill>
                <a:effectLst/>
                <a:latin typeface="helveticaregular"/>
              </a:rPr>
              <a:t> passwords; that’s the good side. </a:t>
            </a:r>
          </a:p>
          <a:p>
            <a:pPr algn="l"/>
            <a:r>
              <a:rPr lang="en-GB" b="0" i="0" dirty="0">
                <a:solidFill>
                  <a:srgbClr val="2E364E"/>
                </a:solidFill>
                <a:effectLst/>
                <a:latin typeface="helveticaregular"/>
              </a:rPr>
              <a:t>But there’s also a flip side: current online security could be easily cracked, and the technology is still rough around the edges, often expensive and hard to use. </a:t>
            </a:r>
          </a:p>
          <a:p>
            <a:pPr algn="l"/>
            <a:r>
              <a:rPr lang="en-GB" b="0" i="0" dirty="0">
                <a:solidFill>
                  <a:srgbClr val="2E364E"/>
                </a:solidFill>
                <a:effectLst/>
                <a:latin typeface="helveticaregular"/>
              </a:rPr>
              <a:t>As we move from the old world of computing into this exciting yet unpredictable quantum era, leaders in business and government must be both cautious and clever. </a:t>
            </a:r>
          </a:p>
          <a:p>
            <a:pPr algn="l"/>
            <a:r>
              <a:rPr lang="en-GB" b="0" i="0" dirty="0">
                <a:solidFill>
                  <a:srgbClr val="2E364E"/>
                </a:solidFill>
                <a:effectLst/>
                <a:latin typeface="helveticaregular"/>
              </a:rPr>
              <a:t>They must embrace the giant leaps forward and prepare for the potential pitfalls. In simple terms, quantum computing offers a world of extraordinary possibilities, but it’s a tool we must learn to wield wisely.</a:t>
            </a:r>
          </a:p>
          <a:p>
            <a:endParaRPr lang="en-GH" dirty="0"/>
          </a:p>
        </p:txBody>
      </p:sp>
    </p:spTree>
    <p:extLst>
      <p:ext uri="{BB962C8B-B14F-4D97-AF65-F5344CB8AC3E}">
        <p14:creationId xmlns:p14="http://schemas.microsoft.com/office/powerpoint/2010/main" val="3461916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75076-1924-BFBA-B1BB-9AF92647A61F}"/>
              </a:ext>
            </a:extLst>
          </p:cNvPr>
          <p:cNvSpPr>
            <a:spLocks noGrp="1"/>
          </p:cNvSpPr>
          <p:nvPr>
            <p:ph type="title"/>
          </p:nvPr>
        </p:nvSpPr>
        <p:spPr/>
        <p:txBody>
          <a:bodyPr/>
          <a:lstStyle/>
          <a:p>
            <a:r>
              <a:rPr lang="en-GB" b="1" dirty="0"/>
              <a:t>2025 – International Year of Quantum Computing</a:t>
            </a:r>
            <a:endParaRPr lang="en-GH" b="1" dirty="0"/>
          </a:p>
        </p:txBody>
      </p:sp>
      <p:sp>
        <p:nvSpPr>
          <p:cNvPr id="3" name="Content Placeholder 2">
            <a:extLst>
              <a:ext uri="{FF2B5EF4-FFF2-40B4-BE49-F238E27FC236}">
                <a16:creationId xmlns:a16="http://schemas.microsoft.com/office/drawing/2014/main" id="{F4233B46-53B2-DD9D-4601-76EA7C503325}"/>
              </a:ext>
            </a:extLst>
          </p:cNvPr>
          <p:cNvSpPr>
            <a:spLocks noGrp="1"/>
          </p:cNvSpPr>
          <p:nvPr>
            <p:ph idx="1"/>
          </p:nvPr>
        </p:nvSpPr>
        <p:spPr/>
        <p:txBody>
          <a:bodyPr>
            <a:normAutofit fontScale="92500"/>
          </a:bodyPr>
          <a:lstStyle/>
          <a:p>
            <a:pPr algn="l"/>
            <a:r>
              <a:rPr lang="en-GB" b="1" i="0" dirty="0">
                <a:solidFill>
                  <a:srgbClr val="000000"/>
                </a:solidFill>
                <a:effectLst/>
                <a:latin typeface="Jost"/>
              </a:rPr>
              <a:t>The United Nations Proclaims 2025 as the International Year of Quantum Science and Technology.</a:t>
            </a:r>
          </a:p>
          <a:p>
            <a:r>
              <a:rPr lang="en-GB" b="1" i="0" dirty="0">
                <a:solidFill>
                  <a:srgbClr val="000000"/>
                </a:solidFill>
                <a:effectLst/>
                <a:latin typeface="Jost"/>
              </a:rPr>
              <a:t>The declaration recognizes the potential of quantum science to drive innovations in sustainable development and global communications</a:t>
            </a:r>
          </a:p>
          <a:p>
            <a:r>
              <a:rPr lang="en-GB" b="0" i="0" dirty="0">
                <a:effectLst/>
                <a:latin typeface="Arial" panose="020B0604020202020204" pitchFamily="34" charset="0"/>
              </a:rPr>
              <a:t>The year will help improve the appreciation by the general public of the</a:t>
            </a:r>
            <a:r>
              <a:rPr lang="en-GB" i="0" dirty="0">
                <a:effectLst/>
                <a:latin typeface="Arial" panose="020B0604020202020204" pitchFamily="34" charset="0"/>
              </a:rPr>
              <a:t> importance of quantum science and technology </a:t>
            </a:r>
            <a:r>
              <a:rPr lang="en-GB" b="0" i="0" dirty="0">
                <a:effectLst/>
                <a:latin typeface="Arial" panose="020B0604020202020204" pitchFamily="34" charset="0"/>
              </a:rPr>
              <a:t>in research and development in scientific areas relevant to </a:t>
            </a:r>
            <a:r>
              <a:rPr lang="en-GB" b="1" i="0" dirty="0">
                <a:effectLst/>
                <a:latin typeface="Arial" panose="020B0604020202020204" pitchFamily="34" charset="0"/>
              </a:rPr>
              <a:t>achieving the SDGs</a:t>
            </a:r>
          </a:p>
          <a:p>
            <a:r>
              <a:rPr lang="en-GB" dirty="0">
                <a:latin typeface="Arial" panose="020B0604020202020204" pitchFamily="34" charset="0"/>
              </a:rPr>
              <a:t>As</a:t>
            </a:r>
            <a:r>
              <a:rPr lang="en-GB" b="0" i="0" dirty="0">
                <a:effectLst/>
                <a:latin typeface="Arial" panose="020B0604020202020204" pitchFamily="34" charset="0"/>
              </a:rPr>
              <a:t> well as awareness among decision-makers and leaders worldwide of the </a:t>
            </a:r>
            <a:r>
              <a:rPr lang="en-GB" b="1" i="0" dirty="0">
                <a:effectLst/>
                <a:latin typeface="Arial" panose="020B0604020202020204" pitchFamily="34" charset="0"/>
              </a:rPr>
              <a:t>need to support educational and research </a:t>
            </a:r>
            <a:r>
              <a:rPr lang="en-GB" b="0" i="0" dirty="0">
                <a:effectLst/>
                <a:latin typeface="Arial" panose="020B0604020202020204" pitchFamily="34" charset="0"/>
              </a:rPr>
              <a:t>activities in quantum science and technology on national levels.</a:t>
            </a:r>
            <a:endParaRPr lang="en-GH" dirty="0"/>
          </a:p>
        </p:txBody>
      </p:sp>
      <p:pic>
        <p:nvPicPr>
          <p:cNvPr id="6" name="Picture 5">
            <a:extLst>
              <a:ext uri="{FF2B5EF4-FFF2-40B4-BE49-F238E27FC236}">
                <a16:creationId xmlns:a16="http://schemas.microsoft.com/office/drawing/2014/main" id="{38332B35-ABC9-56A5-4281-E74F3169D780}"/>
              </a:ext>
            </a:extLst>
          </p:cNvPr>
          <p:cNvPicPr>
            <a:picLocks noChangeAspect="1"/>
          </p:cNvPicPr>
          <p:nvPr/>
        </p:nvPicPr>
        <p:blipFill>
          <a:blip r:embed="rId2"/>
          <a:stretch>
            <a:fillRect/>
          </a:stretch>
        </p:blipFill>
        <p:spPr>
          <a:xfrm>
            <a:off x="9326996" y="365125"/>
            <a:ext cx="2581635" cy="828791"/>
          </a:xfrm>
          <a:prstGeom prst="rect">
            <a:avLst/>
          </a:prstGeom>
        </p:spPr>
      </p:pic>
    </p:spTree>
    <p:extLst>
      <p:ext uri="{BB962C8B-B14F-4D97-AF65-F5344CB8AC3E}">
        <p14:creationId xmlns:p14="http://schemas.microsoft.com/office/powerpoint/2010/main" val="4483773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75076-1924-BFBA-B1BB-9AF92647A61F}"/>
              </a:ext>
            </a:extLst>
          </p:cNvPr>
          <p:cNvSpPr>
            <a:spLocks noGrp="1"/>
          </p:cNvSpPr>
          <p:nvPr>
            <p:ph type="title"/>
          </p:nvPr>
        </p:nvSpPr>
        <p:spPr>
          <a:xfrm>
            <a:off x="657225" y="365125"/>
            <a:ext cx="11172825" cy="1020763"/>
          </a:xfrm>
        </p:spPr>
        <p:txBody>
          <a:bodyPr/>
          <a:lstStyle/>
          <a:p>
            <a:r>
              <a:rPr lang="en-GB" b="1" dirty="0"/>
              <a:t>2025 – International Year of Quantum Computing</a:t>
            </a:r>
            <a:endParaRPr lang="en-GH" b="1" dirty="0"/>
          </a:p>
        </p:txBody>
      </p:sp>
      <p:sp>
        <p:nvSpPr>
          <p:cNvPr id="3" name="Content Placeholder 2">
            <a:extLst>
              <a:ext uri="{FF2B5EF4-FFF2-40B4-BE49-F238E27FC236}">
                <a16:creationId xmlns:a16="http://schemas.microsoft.com/office/drawing/2014/main" id="{F4233B46-53B2-DD9D-4601-76EA7C503325}"/>
              </a:ext>
            </a:extLst>
          </p:cNvPr>
          <p:cNvSpPr>
            <a:spLocks noGrp="1"/>
          </p:cNvSpPr>
          <p:nvPr>
            <p:ph idx="1"/>
          </p:nvPr>
        </p:nvSpPr>
        <p:spPr/>
        <p:txBody>
          <a:bodyPr>
            <a:normAutofit/>
          </a:bodyPr>
          <a:lstStyle/>
          <a:p>
            <a:r>
              <a:rPr lang="en-GB" b="0" i="0" dirty="0">
                <a:effectLst/>
                <a:latin typeface="Arial" panose="020B0604020202020204" pitchFamily="34" charset="0"/>
              </a:rPr>
              <a:t>Quantum science and technology has enormous potential to impact on critical societal challenges such as climate, energy, food production, healthcare, and clean water. </a:t>
            </a:r>
          </a:p>
          <a:p>
            <a:r>
              <a:rPr lang="en-GB" b="0" i="0" dirty="0">
                <a:effectLst/>
                <a:latin typeface="Arial" panose="020B0604020202020204" pitchFamily="34" charset="0"/>
              </a:rPr>
              <a:t>Therefore, the idea of proclaiming 2025 as the International Year of Quantum Science and Technology was proposed by major </a:t>
            </a:r>
            <a:r>
              <a:rPr lang="en-GB" b="1" i="0" dirty="0">
                <a:effectLst/>
                <a:latin typeface="Arial" panose="020B0604020202020204" pitchFamily="34" charset="0"/>
              </a:rPr>
              <a:t>scientific</a:t>
            </a:r>
            <a:r>
              <a:rPr lang="en-GB" b="0" i="0" dirty="0">
                <a:effectLst/>
                <a:latin typeface="Arial" panose="020B0604020202020204" pitchFamily="34" charset="0"/>
              </a:rPr>
              <a:t> bodies and </a:t>
            </a:r>
            <a:r>
              <a:rPr lang="en-GB" i="0" dirty="0">
                <a:effectLst/>
                <a:latin typeface="Arial" panose="020B0604020202020204" pitchFamily="34" charset="0"/>
              </a:rPr>
              <a:t>academies</a:t>
            </a:r>
            <a:r>
              <a:rPr lang="en-GB" b="0" i="0" dirty="0">
                <a:effectLst/>
                <a:latin typeface="Arial" panose="020B0604020202020204" pitchFamily="34" charset="0"/>
              </a:rPr>
              <a:t>. </a:t>
            </a:r>
            <a:endParaRPr lang="en-GH" dirty="0"/>
          </a:p>
        </p:txBody>
      </p:sp>
    </p:spTree>
    <p:extLst>
      <p:ext uri="{BB962C8B-B14F-4D97-AF65-F5344CB8AC3E}">
        <p14:creationId xmlns:p14="http://schemas.microsoft.com/office/powerpoint/2010/main" val="1117677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0CC72-FD25-85F2-7DB5-8862B463B8F4}"/>
              </a:ext>
            </a:extLst>
          </p:cNvPr>
          <p:cNvSpPr>
            <a:spLocks noGrp="1"/>
          </p:cNvSpPr>
          <p:nvPr>
            <p:ph type="title"/>
          </p:nvPr>
        </p:nvSpPr>
        <p:spPr>
          <a:xfrm>
            <a:off x="469106" y="250826"/>
            <a:ext cx="11253787" cy="820738"/>
          </a:xfrm>
        </p:spPr>
        <p:txBody>
          <a:bodyPr/>
          <a:lstStyle/>
          <a:p>
            <a:r>
              <a:rPr lang="en-GB" b="1" dirty="0"/>
              <a:t>2025 – International Year of Quantum Computing</a:t>
            </a:r>
            <a:endParaRPr lang="en-GH" dirty="0"/>
          </a:p>
        </p:txBody>
      </p:sp>
      <p:sp>
        <p:nvSpPr>
          <p:cNvPr id="3" name="Content Placeholder 2">
            <a:extLst>
              <a:ext uri="{FF2B5EF4-FFF2-40B4-BE49-F238E27FC236}">
                <a16:creationId xmlns:a16="http://schemas.microsoft.com/office/drawing/2014/main" id="{E1BFED90-060B-58CC-C706-B93317A98BE9}"/>
              </a:ext>
            </a:extLst>
          </p:cNvPr>
          <p:cNvSpPr>
            <a:spLocks noGrp="1"/>
          </p:cNvSpPr>
          <p:nvPr>
            <p:ph idx="1"/>
          </p:nvPr>
        </p:nvSpPr>
        <p:spPr>
          <a:xfrm>
            <a:off x="709613" y="1382713"/>
            <a:ext cx="10515600" cy="4667250"/>
          </a:xfrm>
        </p:spPr>
        <p:txBody>
          <a:bodyPr>
            <a:normAutofit fontScale="85000" lnSpcReduction="10000"/>
          </a:bodyPr>
          <a:lstStyle/>
          <a:p>
            <a:pPr algn="just"/>
            <a:r>
              <a:rPr lang="en-GB" b="0" i="0" dirty="0">
                <a:effectLst/>
                <a:latin typeface="Arial" panose="020B0604020202020204" pitchFamily="34" charset="0"/>
              </a:rPr>
              <a:t>Support for the initiative comes from a wide representative group of over 30 major national scientific societies and academies from Africa, Asia, Europe, the Middle East, the American Continent and Oceania (https://quantum2025.org/). </a:t>
            </a:r>
          </a:p>
          <a:p>
            <a:pPr algn="just"/>
            <a:r>
              <a:rPr lang="en-GB" b="0" i="0" dirty="0">
                <a:effectLst/>
                <a:latin typeface="Arial" panose="020B0604020202020204" pitchFamily="34" charset="0"/>
              </a:rPr>
              <a:t>It has received the strong endorsement of the International Union of Pure and Applied Physics (IUPAP) at its 30th General Assembly on 21 October 2021 and from a number of important regional bodies, including the World Academy of Science (TWAS), the African Academy of Sciences (AAS) and the African Physical Society (AfPS); </a:t>
            </a:r>
            <a:r>
              <a:rPr lang="en-GB" dirty="0">
                <a:latin typeface="Arial" panose="020B0604020202020204" pitchFamily="34" charset="0"/>
              </a:rPr>
              <a:t>etc</a:t>
            </a:r>
            <a:endParaRPr lang="en-GB" b="0" i="0" dirty="0">
              <a:effectLst/>
              <a:latin typeface="Arial" panose="020B0604020202020204" pitchFamily="34" charset="0"/>
            </a:endParaRPr>
          </a:p>
          <a:p>
            <a:pPr algn="just"/>
            <a:r>
              <a:rPr lang="en-GB" b="0" i="0" dirty="0">
                <a:effectLst/>
                <a:latin typeface="Arial" panose="020B0604020202020204" pitchFamily="34" charset="0"/>
              </a:rPr>
              <a:t>A great support was also received from Member States, where Mexico, Brazil, the Arab Republic of Egypt, Ghana, Japan, the Hashemite Kingdom of Jordan, the State of Kuwait, the Republic of Korea, the Republic of Paraguay, the Republic of Serbia, the Kingdom of Spain, Senegal, and the Republic of South Africa, took the lead role in bringing this request forward</a:t>
            </a:r>
            <a:endParaRPr lang="en-GH" dirty="0"/>
          </a:p>
        </p:txBody>
      </p:sp>
    </p:spTree>
    <p:extLst>
      <p:ext uri="{BB962C8B-B14F-4D97-AF65-F5344CB8AC3E}">
        <p14:creationId xmlns:p14="http://schemas.microsoft.com/office/powerpoint/2010/main" val="30759079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CCA45-3B1D-52F0-C3A9-DC3A5930E3B2}"/>
              </a:ext>
            </a:extLst>
          </p:cNvPr>
          <p:cNvSpPr>
            <a:spLocks noGrp="1"/>
          </p:cNvSpPr>
          <p:nvPr>
            <p:ph type="title"/>
          </p:nvPr>
        </p:nvSpPr>
        <p:spPr/>
        <p:txBody>
          <a:bodyPr/>
          <a:lstStyle/>
          <a:p>
            <a:r>
              <a:rPr lang="en-GB" b="1" dirty="0"/>
              <a:t>Research and Education Funding Opportunities</a:t>
            </a:r>
            <a:endParaRPr lang="en-GH" b="1" dirty="0"/>
          </a:p>
        </p:txBody>
      </p:sp>
      <p:sp>
        <p:nvSpPr>
          <p:cNvPr id="3" name="Content Placeholder 2">
            <a:extLst>
              <a:ext uri="{FF2B5EF4-FFF2-40B4-BE49-F238E27FC236}">
                <a16:creationId xmlns:a16="http://schemas.microsoft.com/office/drawing/2014/main" id="{061949E0-DE7A-4E5D-ACFD-8985062ED75F}"/>
              </a:ext>
            </a:extLst>
          </p:cNvPr>
          <p:cNvSpPr>
            <a:spLocks noGrp="1"/>
          </p:cNvSpPr>
          <p:nvPr>
            <p:ph idx="1"/>
          </p:nvPr>
        </p:nvSpPr>
        <p:spPr>
          <a:xfrm>
            <a:off x="838200" y="1825625"/>
            <a:ext cx="7334250" cy="4351338"/>
          </a:xfrm>
        </p:spPr>
        <p:txBody>
          <a:bodyPr>
            <a:normAutofit fontScale="92500"/>
          </a:bodyPr>
          <a:lstStyle/>
          <a:p>
            <a:pPr marL="0" indent="0">
              <a:buNone/>
            </a:pPr>
            <a:r>
              <a:rPr lang="en-GB" dirty="0"/>
              <a:t>                                              - </a:t>
            </a:r>
            <a:r>
              <a:rPr lang="en-GB" dirty="0">
                <a:hlinkClick r:id="rId2"/>
              </a:rPr>
              <a:t>https://unitary.fund/</a:t>
            </a:r>
            <a:endParaRPr lang="en-GB" dirty="0"/>
          </a:p>
          <a:p>
            <a:pPr marL="0" indent="0">
              <a:buNone/>
            </a:pPr>
            <a:endParaRPr lang="en-GB" dirty="0"/>
          </a:p>
          <a:p>
            <a:r>
              <a:rPr lang="en-GB" dirty="0"/>
              <a:t>A non-profit helping create a quantum technology ecosystem that benefits the most people.</a:t>
            </a:r>
          </a:p>
          <a:p>
            <a:r>
              <a:rPr lang="en-GB" dirty="0"/>
              <a:t>Runs a microgrant program to fund explorers across the world to work on quantum technologies. Do you have an idea for a project?</a:t>
            </a:r>
          </a:p>
          <a:p>
            <a:r>
              <a:rPr lang="en-GB" i="0" dirty="0">
                <a:solidFill>
                  <a:srgbClr val="000000"/>
                </a:solidFill>
                <a:effectLst/>
                <a:latin typeface="Manrope"/>
              </a:rPr>
              <a:t>They also have open positions for Members of the Technical Staff.</a:t>
            </a:r>
            <a:endParaRPr lang="en-GB" dirty="0"/>
          </a:p>
          <a:p>
            <a:endParaRPr lang="en-GH" dirty="0"/>
          </a:p>
        </p:txBody>
      </p:sp>
      <p:pic>
        <p:nvPicPr>
          <p:cNvPr id="5" name="Picture 4">
            <a:extLst>
              <a:ext uri="{FF2B5EF4-FFF2-40B4-BE49-F238E27FC236}">
                <a16:creationId xmlns:a16="http://schemas.microsoft.com/office/drawing/2014/main" id="{335DAB14-3EB9-48A2-44E3-43A3D2A6B837}"/>
              </a:ext>
            </a:extLst>
          </p:cNvPr>
          <p:cNvPicPr>
            <a:picLocks noChangeAspect="1"/>
          </p:cNvPicPr>
          <p:nvPr/>
        </p:nvPicPr>
        <p:blipFill>
          <a:blip r:embed="rId3"/>
          <a:stretch>
            <a:fillRect/>
          </a:stretch>
        </p:blipFill>
        <p:spPr>
          <a:xfrm>
            <a:off x="1266554" y="1690688"/>
            <a:ext cx="1943371" cy="743054"/>
          </a:xfrm>
          <a:prstGeom prst="rect">
            <a:avLst/>
          </a:prstGeom>
        </p:spPr>
      </p:pic>
      <p:pic>
        <p:nvPicPr>
          <p:cNvPr id="7" name="Picture 6">
            <a:extLst>
              <a:ext uri="{FF2B5EF4-FFF2-40B4-BE49-F238E27FC236}">
                <a16:creationId xmlns:a16="http://schemas.microsoft.com/office/drawing/2014/main" id="{19870E56-682C-806F-A040-3C0329BA4ECE}"/>
              </a:ext>
            </a:extLst>
          </p:cNvPr>
          <p:cNvPicPr>
            <a:picLocks noChangeAspect="1"/>
          </p:cNvPicPr>
          <p:nvPr/>
        </p:nvPicPr>
        <p:blipFill>
          <a:blip r:embed="rId4"/>
          <a:stretch>
            <a:fillRect/>
          </a:stretch>
        </p:blipFill>
        <p:spPr>
          <a:xfrm>
            <a:off x="8172450" y="2433742"/>
            <a:ext cx="3982006" cy="2734057"/>
          </a:xfrm>
          <a:prstGeom prst="rect">
            <a:avLst/>
          </a:prstGeom>
        </p:spPr>
      </p:pic>
    </p:spTree>
    <p:extLst>
      <p:ext uri="{BB962C8B-B14F-4D97-AF65-F5344CB8AC3E}">
        <p14:creationId xmlns:p14="http://schemas.microsoft.com/office/powerpoint/2010/main" val="35585773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266DC-2B1C-020E-7634-9978C2E754F1}"/>
              </a:ext>
            </a:extLst>
          </p:cNvPr>
          <p:cNvSpPr>
            <a:spLocks noGrp="1"/>
          </p:cNvSpPr>
          <p:nvPr>
            <p:ph type="title"/>
          </p:nvPr>
        </p:nvSpPr>
        <p:spPr/>
        <p:txBody>
          <a:bodyPr/>
          <a:lstStyle/>
          <a:p>
            <a:r>
              <a:rPr lang="en-GB" dirty="0"/>
              <a:t>Open Quantum Institute</a:t>
            </a:r>
            <a:endParaRPr lang="en-GH" dirty="0"/>
          </a:p>
        </p:txBody>
      </p:sp>
      <p:sp>
        <p:nvSpPr>
          <p:cNvPr id="3" name="Content Placeholder 2">
            <a:extLst>
              <a:ext uri="{FF2B5EF4-FFF2-40B4-BE49-F238E27FC236}">
                <a16:creationId xmlns:a16="http://schemas.microsoft.com/office/drawing/2014/main" id="{430D1C47-6F2C-5E2E-8CB7-86C4B9AF81F8}"/>
              </a:ext>
            </a:extLst>
          </p:cNvPr>
          <p:cNvSpPr>
            <a:spLocks noGrp="1"/>
          </p:cNvSpPr>
          <p:nvPr>
            <p:ph idx="1"/>
          </p:nvPr>
        </p:nvSpPr>
        <p:spPr>
          <a:xfrm>
            <a:off x="838200" y="1485900"/>
            <a:ext cx="10515600" cy="5372100"/>
          </a:xfrm>
        </p:spPr>
        <p:txBody>
          <a:bodyPr>
            <a:normAutofit fontScale="92500" lnSpcReduction="20000"/>
          </a:bodyPr>
          <a:lstStyle/>
          <a:p>
            <a:pPr marL="0" indent="0">
              <a:buNone/>
            </a:pPr>
            <a:endParaRPr lang="en-GB" dirty="0"/>
          </a:p>
          <a:p>
            <a:pPr marL="0" indent="0">
              <a:buNone/>
            </a:pPr>
            <a:endParaRPr lang="en-GB" dirty="0"/>
          </a:p>
          <a:p>
            <a:pPr marL="0" indent="0">
              <a:buNone/>
            </a:pPr>
            <a:r>
              <a:rPr lang="en-GB" dirty="0"/>
              <a:t>                                                  - </a:t>
            </a:r>
            <a:r>
              <a:rPr lang="en-GB" dirty="0">
                <a:hlinkClick r:id="rId2"/>
              </a:rPr>
              <a:t>The Open Quantum Institute (gesda.global)</a:t>
            </a:r>
            <a:endParaRPr lang="en-GB" dirty="0"/>
          </a:p>
          <a:p>
            <a:pPr marL="0" indent="0">
              <a:buNone/>
            </a:pPr>
            <a:endParaRPr lang="en-GB" dirty="0"/>
          </a:p>
          <a:p>
            <a:r>
              <a:rPr lang="en-GB" dirty="0"/>
              <a:t>An initiative hosted by CERN, born at GESDA, supported by UBS</a:t>
            </a:r>
          </a:p>
          <a:p>
            <a:r>
              <a:rPr lang="en-GB" dirty="0"/>
              <a:t>OQI draws on GESDA’s ability to connect scientists and technologists, the diplomatic community, the private sector, philanthropic actors and global citizens, </a:t>
            </a:r>
            <a:r>
              <a:rPr lang="en-GB" dirty="0" err="1"/>
              <a:t>inorder</a:t>
            </a:r>
            <a:r>
              <a:rPr lang="en-GB" dirty="0"/>
              <a:t> to pioneer future science and technology for good.</a:t>
            </a:r>
          </a:p>
          <a:p>
            <a:r>
              <a:rPr lang="en-GB" dirty="0"/>
              <a:t>Has 4 objectives;</a:t>
            </a:r>
          </a:p>
          <a:p>
            <a:r>
              <a:rPr lang="en-GB" dirty="0"/>
              <a:t> Accelerating applications for humanity</a:t>
            </a:r>
          </a:p>
          <a:p>
            <a:r>
              <a:rPr lang="en-GB" dirty="0"/>
              <a:t>Access for all</a:t>
            </a:r>
          </a:p>
          <a:p>
            <a:r>
              <a:rPr lang="en-GB" dirty="0"/>
              <a:t>Advancing capacity building and </a:t>
            </a:r>
          </a:p>
          <a:p>
            <a:r>
              <a:rPr lang="en-GB" dirty="0"/>
              <a:t>Activating multilateral governance for the SDGs</a:t>
            </a:r>
            <a:endParaRPr lang="en-GH" dirty="0"/>
          </a:p>
        </p:txBody>
      </p:sp>
      <p:pic>
        <p:nvPicPr>
          <p:cNvPr id="5" name="Picture 4">
            <a:extLst>
              <a:ext uri="{FF2B5EF4-FFF2-40B4-BE49-F238E27FC236}">
                <a16:creationId xmlns:a16="http://schemas.microsoft.com/office/drawing/2014/main" id="{83ABFD41-E792-CDAF-23ED-1C2AC30F117B}"/>
              </a:ext>
            </a:extLst>
          </p:cNvPr>
          <p:cNvPicPr>
            <a:picLocks noChangeAspect="1"/>
          </p:cNvPicPr>
          <p:nvPr/>
        </p:nvPicPr>
        <p:blipFill>
          <a:blip r:embed="rId3"/>
          <a:stretch>
            <a:fillRect/>
          </a:stretch>
        </p:blipFill>
        <p:spPr>
          <a:xfrm>
            <a:off x="1019951" y="1690688"/>
            <a:ext cx="2333749" cy="1077578"/>
          </a:xfrm>
          <a:prstGeom prst="rect">
            <a:avLst/>
          </a:prstGeom>
        </p:spPr>
      </p:pic>
    </p:spTree>
    <p:extLst>
      <p:ext uri="{BB962C8B-B14F-4D97-AF65-F5344CB8AC3E}">
        <p14:creationId xmlns:p14="http://schemas.microsoft.com/office/powerpoint/2010/main" val="114324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A4A69-86F6-58BE-8D04-899B0C3CC4A5}"/>
              </a:ext>
            </a:extLst>
          </p:cNvPr>
          <p:cNvSpPr>
            <a:spLocks noGrp="1"/>
          </p:cNvSpPr>
          <p:nvPr>
            <p:ph type="title"/>
          </p:nvPr>
        </p:nvSpPr>
        <p:spPr/>
        <p:txBody>
          <a:bodyPr/>
          <a:lstStyle/>
          <a:p>
            <a:r>
              <a:rPr lang="en-GB" dirty="0">
                <a:hlinkClick r:id="rId2"/>
              </a:rPr>
              <a:t>Applications – The Open Quantum Institute (gesda.global)</a:t>
            </a:r>
            <a:endParaRPr lang="en-GH" dirty="0"/>
          </a:p>
        </p:txBody>
      </p:sp>
      <p:pic>
        <p:nvPicPr>
          <p:cNvPr id="5" name="Content Placeholder 4">
            <a:extLst>
              <a:ext uri="{FF2B5EF4-FFF2-40B4-BE49-F238E27FC236}">
                <a16:creationId xmlns:a16="http://schemas.microsoft.com/office/drawing/2014/main" id="{D4DC6B2F-7196-DE15-67F9-BE08A0AF9BE9}"/>
              </a:ext>
            </a:extLst>
          </p:cNvPr>
          <p:cNvPicPr>
            <a:picLocks noGrp="1" noChangeAspect="1"/>
          </p:cNvPicPr>
          <p:nvPr>
            <p:ph idx="1"/>
          </p:nvPr>
        </p:nvPicPr>
        <p:blipFill>
          <a:blip r:embed="rId3"/>
          <a:stretch>
            <a:fillRect/>
          </a:stretch>
        </p:blipFill>
        <p:spPr>
          <a:xfrm>
            <a:off x="838200" y="2067486"/>
            <a:ext cx="3762900" cy="3324689"/>
          </a:xfrm>
        </p:spPr>
      </p:pic>
      <p:pic>
        <p:nvPicPr>
          <p:cNvPr id="7" name="Picture 6">
            <a:extLst>
              <a:ext uri="{FF2B5EF4-FFF2-40B4-BE49-F238E27FC236}">
                <a16:creationId xmlns:a16="http://schemas.microsoft.com/office/drawing/2014/main" id="{6D38C572-F0B7-21C2-D18D-7B0C429A3870}"/>
              </a:ext>
            </a:extLst>
          </p:cNvPr>
          <p:cNvPicPr>
            <a:picLocks noChangeAspect="1"/>
          </p:cNvPicPr>
          <p:nvPr/>
        </p:nvPicPr>
        <p:blipFill>
          <a:blip r:embed="rId4"/>
          <a:stretch>
            <a:fillRect/>
          </a:stretch>
        </p:blipFill>
        <p:spPr>
          <a:xfrm>
            <a:off x="5166758" y="1552298"/>
            <a:ext cx="6787118" cy="3982006"/>
          </a:xfrm>
          <a:prstGeom prst="rect">
            <a:avLst/>
          </a:prstGeom>
        </p:spPr>
      </p:pic>
    </p:spTree>
    <p:extLst>
      <p:ext uri="{BB962C8B-B14F-4D97-AF65-F5344CB8AC3E}">
        <p14:creationId xmlns:p14="http://schemas.microsoft.com/office/powerpoint/2010/main" val="558107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BFA40C-AB2B-1630-D637-816F969FF3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1562" y="382118"/>
            <a:ext cx="10833356" cy="6093763"/>
          </a:xfrm>
        </p:spPr>
      </p:pic>
    </p:spTree>
    <p:extLst>
      <p:ext uri="{BB962C8B-B14F-4D97-AF65-F5344CB8AC3E}">
        <p14:creationId xmlns:p14="http://schemas.microsoft.com/office/powerpoint/2010/main" val="19735066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F519F-8483-2583-55CB-D2635C76F097}"/>
              </a:ext>
            </a:extLst>
          </p:cNvPr>
          <p:cNvSpPr>
            <a:spLocks noGrp="1"/>
          </p:cNvSpPr>
          <p:nvPr>
            <p:ph type="title"/>
          </p:nvPr>
        </p:nvSpPr>
        <p:spPr>
          <a:xfrm>
            <a:off x="171450" y="365125"/>
            <a:ext cx="11915775" cy="1325563"/>
          </a:xfrm>
        </p:spPr>
        <p:txBody>
          <a:bodyPr>
            <a:normAutofit fontScale="90000"/>
          </a:bodyPr>
          <a:lstStyle/>
          <a:p>
            <a:pPr algn="l"/>
            <a:r>
              <a:rPr lang="en-GB" dirty="0">
                <a:hlinkClick r:id="rId2"/>
              </a:rPr>
              <a:t>Funding Opportunities for Engineering Research in Quantum Information Science and Engineering | NSF - National Science Foundation</a:t>
            </a:r>
            <a:endParaRPr lang="en-GB" i="0" dirty="0">
              <a:solidFill>
                <a:srgbClr val="1B1B1B"/>
              </a:solidFill>
              <a:effectLst/>
              <a:latin typeface="Open Sans" panose="020B0606030504020204" pitchFamily="34" charset="0"/>
            </a:endParaRPr>
          </a:p>
        </p:txBody>
      </p:sp>
      <p:sp>
        <p:nvSpPr>
          <p:cNvPr id="3" name="Content Placeholder 2">
            <a:extLst>
              <a:ext uri="{FF2B5EF4-FFF2-40B4-BE49-F238E27FC236}">
                <a16:creationId xmlns:a16="http://schemas.microsoft.com/office/drawing/2014/main" id="{E647EE03-C1B0-7B1E-E5FD-84B253CE96CF}"/>
              </a:ext>
            </a:extLst>
          </p:cNvPr>
          <p:cNvSpPr>
            <a:spLocks noGrp="1"/>
          </p:cNvSpPr>
          <p:nvPr>
            <p:ph idx="1"/>
          </p:nvPr>
        </p:nvSpPr>
        <p:spPr>
          <a:xfrm>
            <a:off x="838200" y="2371724"/>
            <a:ext cx="10515600" cy="4257675"/>
          </a:xfrm>
        </p:spPr>
        <p:txBody>
          <a:bodyPr>
            <a:normAutofit fontScale="92500" lnSpcReduction="10000"/>
          </a:bodyPr>
          <a:lstStyle/>
          <a:p>
            <a:r>
              <a:rPr lang="en-GB" b="0" i="0" dirty="0">
                <a:solidFill>
                  <a:srgbClr val="1B1B1B"/>
                </a:solidFill>
                <a:effectLst/>
                <a:latin typeface="Open Sans" panose="020B0606030504020204" pitchFamily="34" charset="0"/>
              </a:rPr>
              <a:t>Encourages research and education proposals related to quantum information science and engineering as an emerging industry.</a:t>
            </a:r>
          </a:p>
          <a:p>
            <a:pPr algn="l"/>
            <a:r>
              <a:rPr lang="en-GB" b="0" i="0" dirty="0">
                <a:solidFill>
                  <a:srgbClr val="1B1B1B"/>
                </a:solidFill>
                <a:effectLst/>
                <a:latin typeface="Open Sans" panose="020B0606030504020204" pitchFamily="34" charset="0"/>
              </a:rPr>
              <a:t>The Directorate for Engineering encourages the submission of all types of research and education proposals related to QISE, including proposals in the following areas:</a:t>
            </a:r>
          </a:p>
          <a:p>
            <a:pPr algn="l"/>
            <a:r>
              <a:rPr lang="en-GB" i="0" dirty="0">
                <a:solidFill>
                  <a:srgbClr val="1B1B1B"/>
                </a:solidFill>
                <a:effectLst/>
                <a:latin typeface="Open Sans" panose="020B0606030504020204" pitchFamily="34" charset="0"/>
              </a:rPr>
              <a:t>Quantum devices</a:t>
            </a:r>
          </a:p>
          <a:p>
            <a:pPr algn="l"/>
            <a:r>
              <a:rPr lang="en-GB" i="0" dirty="0">
                <a:solidFill>
                  <a:srgbClr val="1B1B1B"/>
                </a:solidFill>
                <a:effectLst/>
                <a:latin typeface="Open Sans" panose="020B0606030504020204" pitchFamily="34" charset="0"/>
              </a:rPr>
              <a:t>Quantum systems, </a:t>
            </a:r>
          </a:p>
          <a:p>
            <a:pPr algn="l"/>
            <a:r>
              <a:rPr lang="en-GB" i="0" dirty="0">
                <a:solidFill>
                  <a:srgbClr val="1B1B1B"/>
                </a:solidFill>
                <a:effectLst/>
                <a:latin typeface="Open Sans" panose="020B0606030504020204" pitchFamily="34" charset="0"/>
              </a:rPr>
              <a:t>Quantum information processing</a:t>
            </a:r>
          </a:p>
          <a:p>
            <a:pPr algn="l"/>
            <a:r>
              <a:rPr lang="en-GB" i="0" dirty="0">
                <a:solidFill>
                  <a:srgbClr val="1B1B1B"/>
                </a:solidFill>
                <a:effectLst/>
                <a:latin typeface="Open Sans" panose="020B0606030504020204" pitchFamily="34" charset="0"/>
              </a:rPr>
              <a:t>Quantum-based network security</a:t>
            </a:r>
            <a:endParaRPr lang="en-GH" dirty="0"/>
          </a:p>
        </p:txBody>
      </p:sp>
      <p:pic>
        <p:nvPicPr>
          <p:cNvPr id="5" name="Picture 4">
            <a:extLst>
              <a:ext uri="{FF2B5EF4-FFF2-40B4-BE49-F238E27FC236}">
                <a16:creationId xmlns:a16="http://schemas.microsoft.com/office/drawing/2014/main" id="{FF93CEC4-D00D-0D42-F6BC-980AB5B5C832}"/>
              </a:ext>
            </a:extLst>
          </p:cNvPr>
          <p:cNvPicPr>
            <a:picLocks noChangeAspect="1"/>
          </p:cNvPicPr>
          <p:nvPr/>
        </p:nvPicPr>
        <p:blipFill>
          <a:blip r:embed="rId3"/>
          <a:stretch>
            <a:fillRect/>
          </a:stretch>
        </p:blipFill>
        <p:spPr>
          <a:xfrm>
            <a:off x="9115144" y="1485850"/>
            <a:ext cx="2492258" cy="885874"/>
          </a:xfrm>
          <a:prstGeom prst="rect">
            <a:avLst/>
          </a:prstGeom>
        </p:spPr>
      </p:pic>
    </p:spTree>
    <p:extLst>
      <p:ext uri="{BB962C8B-B14F-4D97-AF65-F5344CB8AC3E}">
        <p14:creationId xmlns:p14="http://schemas.microsoft.com/office/powerpoint/2010/main" val="21969838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D9139-DDA7-D87B-5796-7563F9456DFA}"/>
              </a:ext>
            </a:extLst>
          </p:cNvPr>
          <p:cNvSpPr>
            <a:spLocks noGrp="1"/>
          </p:cNvSpPr>
          <p:nvPr>
            <p:ph type="title"/>
          </p:nvPr>
        </p:nvSpPr>
        <p:spPr/>
        <p:txBody>
          <a:bodyPr>
            <a:normAutofit/>
          </a:bodyPr>
          <a:lstStyle/>
          <a:p>
            <a:r>
              <a:rPr lang="en-GB" i="0" dirty="0">
                <a:solidFill>
                  <a:srgbClr val="1B1B1B"/>
                </a:solidFill>
                <a:effectLst/>
                <a:latin typeface="Open Sans" panose="020B0606030504020204" pitchFamily="34" charset="0"/>
              </a:rPr>
              <a:t>Funding Opportunities for Engineering Research in QISE</a:t>
            </a:r>
            <a:endParaRPr lang="en-GH" dirty="0"/>
          </a:p>
        </p:txBody>
      </p:sp>
      <p:sp>
        <p:nvSpPr>
          <p:cNvPr id="3" name="Content Placeholder 2">
            <a:extLst>
              <a:ext uri="{FF2B5EF4-FFF2-40B4-BE49-F238E27FC236}">
                <a16:creationId xmlns:a16="http://schemas.microsoft.com/office/drawing/2014/main" id="{197383A8-89A2-F993-04AB-E7CFC33E9B8B}"/>
              </a:ext>
            </a:extLst>
          </p:cNvPr>
          <p:cNvSpPr>
            <a:spLocks noGrp="1"/>
          </p:cNvSpPr>
          <p:nvPr>
            <p:ph idx="1"/>
          </p:nvPr>
        </p:nvSpPr>
        <p:spPr/>
        <p:txBody>
          <a:bodyPr>
            <a:normAutofit fontScale="77500" lnSpcReduction="20000"/>
          </a:bodyPr>
          <a:lstStyle/>
          <a:p>
            <a:r>
              <a:rPr lang="en-GB" i="0" dirty="0">
                <a:solidFill>
                  <a:srgbClr val="1B1B1B"/>
                </a:solidFill>
                <a:effectLst/>
                <a:latin typeface="Open Sans" panose="020B0606030504020204" pitchFamily="34" charset="0"/>
              </a:rPr>
              <a:t>Cryogenics</a:t>
            </a:r>
          </a:p>
          <a:p>
            <a:r>
              <a:rPr lang="en-GB" i="0" dirty="0">
                <a:solidFill>
                  <a:srgbClr val="1B1B1B"/>
                </a:solidFill>
                <a:effectLst/>
                <a:latin typeface="Open Sans" panose="020B0606030504020204" pitchFamily="34" charset="0"/>
              </a:rPr>
              <a:t>Quantum manufacturing</a:t>
            </a:r>
          </a:p>
          <a:p>
            <a:r>
              <a:rPr lang="en-GB" i="0" dirty="0">
                <a:solidFill>
                  <a:srgbClr val="1B1B1B"/>
                </a:solidFill>
                <a:effectLst/>
                <a:latin typeface="Open Sans" panose="020B0606030504020204" pitchFamily="34" charset="0"/>
              </a:rPr>
              <a:t>Turbulent flows, heat transfer, and material </a:t>
            </a:r>
            <a:r>
              <a:rPr lang="en-GB" i="0" dirty="0" err="1">
                <a:solidFill>
                  <a:srgbClr val="1B1B1B"/>
                </a:solidFill>
                <a:effectLst/>
                <a:latin typeface="Open Sans" panose="020B0606030504020204" pitchFamily="34" charset="0"/>
              </a:rPr>
              <a:t>behavior</a:t>
            </a:r>
            <a:r>
              <a:rPr lang="en-GB" dirty="0">
                <a:solidFill>
                  <a:srgbClr val="1B1B1B"/>
                </a:solidFill>
                <a:latin typeface="Open Sans" panose="020B0606030504020204" pitchFamily="34" charset="0"/>
              </a:rPr>
              <a:t>,</a:t>
            </a:r>
          </a:p>
          <a:p>
            <a:r>
              <a:rPr lang="en-GB" i="0" dirty="0">
                <a:solidFill>
                  <a:srgbClr val="1B1B1B"/>
                </a:solidFill>
                <a:effectLst/>
                <a:latin typeface="Open Sans" panose="020B0606030504020204" pitchFamily="34" charset="0"/>
              </a:rPr>
              <a:t>Thermal management for quantum technologies</a:t>
            </a:r>
          </a:p>
          <a:p>
            <a:r>
              <a:rPr lang="en-GB" i="0" dirty="0">
                <a:solidFill>
                  <a:srgbClr val="1B1B1B"/>
                </a:solidFill>
                <a:effectLst/>
                <a:latin typeface="Open Sans" panose="020B0606030504020204" pitchFamily="34" charset="0"/>
              </a:rPr>
              <a:t>Quantum technology interfaces</a:t>
            </a:r>
          </a:p>
          <a:p>
            <a:r>
              <a:rPr lang="en-GB" i="0" dirty="0">
                <a:solidFill>
                  <a:srgbClr val="1B1B1B"/>
                </a:solidFill>
                <a:effectLst/>
                <a:latin typeface="Open Sans" panose="020B0606030504020204" pitchFamily="34" charset="0"/>
              </a:rPr>
              <a:t>Process design, optimization, and control</a:t>
            </a:r>
            <a:r>
              <a:rPr lang="en-GB" dirty="0">
                <a:solidFill>
                  <a:srgbClr val="1B1B1B"/>
                </a:solidFill>
                <a:latin typeface="Open Sans" panose="020B0606030504020204" pitchFamily="34" charset="0"/>
              </a:rPr>
              <a:t>.</a:t>
            </a:r>
          </a:p>
          <a:p>
            <a:endParaRPr lang="en-GB" dirty="0">
              <a:solidFill>
                <a:srgbClr val="1B1B1B"/>
              </a:solidFill>
              <a:latin typeface="Open Sans" panose="020B0606030504020204" pitchFamily="34" charset="0"/>
            </a:endParaRPr>
          </a:p>
          <a:p>
            <a:pPr marL="0" indent="0">
              <a:buNone/>
            </a:pPr>
            <a:r>
              <a:rPr lang="en-GB" b="0" i="0" dirty="0">
                <a:solidFill>
                  <a:srgbClr val="1B1B1B"/>
                </a:solidFill>
                <a:effectLst/>
                <a:latin typeface="Open Sans" panose="020B0606030504020204" pitchFamily="34" charset="0"/>
              </a:rPr>
              <a:t>The Engineering Directorate encourages the submission of QISE-related proposals to the ENG core and cross-NSF programs listed below, and to other relevant programs</a:t>
            </a:r>
          </a:p>
          <a:p>
            <a:pPr marL="0" indent="0">
              <a:buNone/>
            </a:pPr>
            <a:endParaRPr lang="en-GB" dirty="0">
              <a:solidFill>
                <a:srgbClr val="1B1B1B"/>
              </a:solidFill>
              <a:latin typeface="Open Sans" panose="020B0606030504020204" pitchFamily="34" charset="0"/>
            </a:endParaRPr>
          </a:p>
          <a:p>
            <a:pPr marL="0" indent="0">
              <a:buNone/>
            </a:pPr>
            <a:r>
              <a:rPr lang="en-GB" b="0" i="0" dirty="0">
                <a:solidFill>
                  <a:srgbClr val="1B1B1B"/>
                </a:solidFill>
                <a:effectLst/>
                <a:latin typeface="Open Sans" panose="020B0606030504020204" pitchFamily="34" charset="0"/>
                <a:hlinkClick r:id="rId2"/>
              </a:rPr>
              <a:t>https://new.nsf.gov/funding/opportunities/funding-opportunities-engineering-research-quantum</a:t>
            </a:r>
            <a:endParaRPr lang="en-GB" b="0" i="0" dirty="0">
              <a:solidFill>
                <a:srgbClr val="1B1B1B"/>
              </a:solidFill>
              <a:effectLst/>
              <a:latin typeface="Open Sans" panose="020B0606030504020204" pitchFamily="34" charset="0"/>
            </a:endParaRPr>
          </a:p>
          <a:p>
            <a:pPr marL="0" indent="0">
              <a:buNone/>
            </a:pPr>
            <a:endParaRPr lang="en-GB" b="0" i="0" dirty="0">
              <a:solidFill>
                <a:srgbClr val="1B1B1B"/>
              </a:solidFill>
              <a:effectLst/>
              <a:latin typeface="Open Sans" panose="020B0606030504020204" pitchFamily="34" charset="0"/>
            </a:endParaRPr>
          </a:p>
        </p:txBody>
      </p:sp>
    </p:spTree>
    <p:extLst>
      <p:ext uri="{BB962C8B-B14F-4D97-AF65-F5344CB8AC3E}">
        <p14:creationId xmlns:p14="http://schemas.microsoft.com/office/powerpoint/2010/main" val="2377032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72E5-000B-E39B-9666-9049B584A9BA}"/>
              </a:ext>
            </a:extLst>
          </p:cNvPr>
          <p:cNvSpPr>
            <a:spLocks noGrp="1"/>
          </p:cNvSpPr>
          <p:nvPr>
            <p:ph type="title"/>
          </p:nvPr>
        </p:nvSpPr>
        <p:spPr/>
        <p:txBody>
          <a:bodyPr/>
          <a:lstStyle/>
          <a:p>
            <a:r>
              <a:rPr lang="en-GB" b="0" i="0" dirty="0">
                <a:solidFill>
                  <a:srgbClr val="000000"/>
                </a:solidFill>
                <a:effectLst/>
                <a:latin typeface="BureauGrotCond Book"/>
              </a:rPr>
              <a:t>Scholarships and awards at </a:t>
            </a:r>
            <a:endParaRPr lang="en-GH" dirty="0"/>
          </a:p>
        </p:txBody>
      </p:sp>
      <p:sp>
        <p:nvSpPr>
          <p:cNvPr id="3" name="Content Placeholder 2">
            <a:extLst>
              <a:ext uri="{FF2B5EF4-FFF2-40B4-BE49-F238E27FC236}">
                <a16:creationId xmlns:a16="http://schemas.microsoft.com/office/drawing/2014/main" id="{2A2FAD7E-4D9C-0906-0B54-B3E4744ED66F}"/>
              </a:ext>
            </a:extLst>
          </p:cNvPr>
          <p:cNvSpPr>
            <a:spLocks noGrp="1"/>
          </p:cNvSpPr>
          <p:nvPr>
            <p:ph idx="1"/>
          </p:nvPr>
        </p:nvSpPr>
        <p:spPr/>
        <p:txBody>
          <a:bodyPr>
            <a:normAutofit/>
          </a:bodyPr>
          <a:lstStyle/>
          <a:p>
            <a:pPr algn="l"/>
            <a:r>
              <a:rPr lang="en-GB" b="1" i="0" dirty="0">
                <a:solidFill>
                  <a:srgbClr val="000000"/>
                </a:solidFill>
                <a:effectLst/>
                <a:latin typeface="var(--font-condensedbook)"/>
              </a:rPr>
              <a:t>Opportunities for new and current graduate students</a:t>
            </a:r>
          </a:p>
          <a:p>
            <a:pPr algn="l"/>
            <a:r>
              <a:rPr lang="en-GB" b="0" i="0" dirty="0">
                <a:solidFill>
                  <a:srgbClr val="000000"/>
                </a:solidFill>
                <a:effectLst/>
                <a:latin typeface="georgia" panose="02040502050405020303" pitchFamily="18" charset="0"/>
              </a:rPr>
              <a:t>Students enrolled in the Quantum Information graduate program will be eligible for Institute for Quantum Computing (IQC) scholarships.</a:t>
            </a:r>
          </a:p>
          <a:p>
            <a:pPr algn="l"/>
            <a:endParaRPr lang="en-GB" dirty="0">
              <a:solidFill>
                <a:srgbClr val="000000"/>
              </a:solidFill>
              <a:latin typeface="georgia" panose="02040502050405020303" pitchFamily="18" charset="0"/>
            </a:endParaRPr>
          </a:p>
          <a:p>
            <a:pPr algn="l"/>
            <a:r>
              <a:rPr lang="en-GB" b="0" i="0" dirty="0">
                <a:solidFill>
                  <a:srgbClr val="000000"/>
                </a:solidFill>
                <a:effectLst/>
                <a:latin typeface="georgia" panose="02040502050405020303" pitchFamily="18" charset="0"/>
                <a:hlinkClick r:id="rId3"/>
              </a:rPr>
              <a:t>https://uwaterloo.ca/institute-for-quantum-computing/programs/graduate-studies/scholarships-and-awards</a:t>
            </a:r>
            <a:endParaRPr lang="en-GB" b="0" i="0" dirty="0">
              <a:solidFill>
                <a:srgbClr val="000000"/>
              </a:solidFill>
              <a:effectLst/>
              <a:latin typeface="georgia" panose="02040502050405020303" pitchFamily="18" charset="0"/>
            </a:endParaRPr>
          </a:p>
          <a:p>
            <a:pPr algn="l"/>
            <a:endParaRPr lang="en-GB" b="0" i="0" dirty="0">
              <a:solidFill>
                <a:srgbClr val="000000"/>
              </a:solidFill>
              <a:effectLst/>
              <a:latin typeface="georgia" panose="02040502050405020303" pitchFamily="18" charset="0"/>
            </a:endParaRPr>
          </a:p>
          <a:p>
            <a:endParaRPr lang="en-GH" dirty="0"/>
          </a:p>
        </p:txBody>
      </p:sp>
      <p:pic>
        <p:nvPicPr>
          <p:cNvPr id="6" name="Picture 5">
            <a:extLst>
              <a:ext uri="{FF2B5EF4-FFF2-40B4-BE49-F238E27FC236}">
                <a16:creationId xmlns:a16="http://schemas.microsoft.com/office/drawing/2014/main" id="{852853DD-A4B6-FF10-50B2-A40ABC0BBC14}"/>
              </a:ext>
            </a:extLst>
          </p:cNvPr>
          <p:cNvPicPr>
            <a:picLocks noChangeAspect="1"/>
          </p:cNvPicPr>
          <p:nvPr/>
        </p:nvPicPr>
        <p:blipFill>
          <a:blip r:embed="rId4"/>
          <a:stretch>
            <a:fillRect/>
          </a:stretch>
        </p:blipFill>
        <p:spPr>
          <a:xfrm>
            <a:off x="7390880" y="365124"/>
            <a:ext cx="3510484" cy="1325563"/>
          </a:xfrm>
          <a:prstGeom prst="rect">
            <a:avLst/>
          </a:prstGeom>
        </p:spPr>
      </p:pic>
    </p:spTree>
    <p:extLst>
      <p:ext uri="{BB962C8B-B14F-4D97-AF65-F5344CB8AC3E}">
        <p14:creationId xmlns:p14="http://schemas.microsoft.com/office/powerpoint/2010/main" val="1597560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094FE-8610-2FBB-A22B-B2E7B566E09F}"/>
              </a:ext>
            </a:extLst>
          </p:cNvPr>
          <p:cNvSpPr>
            <a:spLocks noGrp="1"/>
          </p:cNvSpPr>
          <p:nvPr>
            <p:ph type="title"/>
          </p:nvPr>
        </p:nvSpPr>
        <p:spPr>
          <a:xfrm>
            <a:off x="1" y="36507"/>
            <a:ext cx="12358688" cy="777875"/>
          </a:xfrm>
        </p:spPr>
        <p:txBody>
          <a:bodyPr>
            <a:normAutofit/>
          </a:bodyPr>
          <a:lstStyle/>
          <a:p>
            <a:r>
              <a:rPr lang="en-GB" i="0" dirty="0">
                <a:solidFill>
                  <a:srgbClr val="333333"/>
                </a:solidFill>
                <a:effectLst/>
                <a:latin typeface="Lato" panose="020F0502020204030203" pitchFamily="34" charset="0"/>
              </a:rPr>
              <a:t>Applied Quantum Computing Challenge program</a:t>
            </a:r>
            <a:endParaRPr lang="en-GH" dirty="0"/>
          </a:p>
        </p:txBody>
      </p:sp>
      <p:pic>
        <p:nvPicPr>
          <p:cNvPr id="5" name="Content Placeholder 4">
            <a:extLst>
              <a:ext uri="{FF2B5EF4-FFF2-40B4-BE49-F238E27FC236}">
                <a16:creationId xmlns:a16="http://schemas.microsoft.com/office/drawing/2014/main" id="{FAD7A5BC-85EE-A31C-EBB0-277386BDEC16}"/>
              </a:ext>
            </a:extLst>
          </p:cNvPr>
          <p:cNvPicPr>
            <a:picLocks noGrp="1" noChangeAspect="1"/>
          </p:cNvPicPr>
          <p:nvPr>
            <p:ph idx="1"/>
          </p:nvPr>
        </p:nvPicPr>
        <p:blipFill>
          <a:blip r:embed="rId2"/>
          <a:stretch>
            <a:fillRect/>
          </a:stretch>
        </p:blipFill>
        <p:spPr>
          <a:xfrm>
            <a:off x="9329591" y="814382"/>
            <a:ext cx="2678909" cy="614428"/>
          </a:xfrm>
        </p:spPr>
      </p:pic>
      <p:sp>
        <p:nvSpPr>
          <p:cNvPr id="7" name="TextBox 6">
            <a:extLst>
              <a:ext uri="{FF2B5EF4-FFF2-40B4-BE49-F238E27FC236}">
                <a16:creationId xmlns:a16="http://schemas.microsoft.com/office/drawing/2014/main" id="{3A7C931C-17DF-FEF2-A233-F8D39FA15ED3}"/>
              </a:ext>
            </a:extLst>
          </p:cNvPr>
          <p:cNvSpPr txBox="1"/>
          <p:nvPr/>
        </p:nvSpPr>
        <p:spPr>
          <a:xfrm>
            <a:off x="640557" y="2063804"/>
            <a:ext cx="11077575" cy="3539430"/>
          </a:xfrm>
          <a:prstGeom prst="rect">
            <a:avLst/>
          </a:prstGeom>
          <a:noFill/>
        </p:spPr>
        <p:txBody>
          <a:bodyPr wrap="square">
            <a:spAutoFit/>
          </a:bodyPr>
          <a:lstStyle/>
          <a:p>
            <a:pPr marL="457200" indent="-457200" algn="l">
              <a:buFont typeface="Arial" panose="020B0604020202020204" pitchFamily="34" charset="0"/>
              <a:buChar char="•"/>
            </a:pPr>
            <a:r>
              <a:rPr lang="en-GB" sz="2800" dirty="0">
                <a:solidFill>
                  <a:srgbClr val="000000"/>
                </a:solidFill>
                <a:latin typeface="georgia" panose="02040502050405020303" pitchFamily="18" charset="0"/>
              </a:rPr>
              <a:t>Collaborates with industry and academia to support commercial innovation to build on Canada's position as a global leader in applied quantum computing. </a:t>
            </a:r>
          </a:p>
          <a:p>
            <a:pPr algn="l"/>
            <a:endParaRPr lang="en-GB" sz="2800" dirty="0">
              <a:solidFill>
                <a:srgbClr val="000000"/>
              </a:solidFill>
              <a:latin typeface="georgia" panose="02040502050405020303" pitchFamily="18" charset="0"/>
            </a:endParaRPr>
          </a:p>
          <a:p>
            <a:pPr marL="457200" indent="-457200" algn="l">
              <a:buFont typeface="Arial" panose="020B0604020202020204" pitchFamily="34" charset="0"/>
              <a:buChar char="•"/>
            </a:pPr>
            <a:r>
              <a:rPr lang="en-GB" sz="2800" dirty="0">
                <a:solidFill>
                  <a:srgbClr val="000000"/>
                </a:solidFill>
                <a:latin typeface="georgia" panose="02040502050405020303" pitchFamily="18" charset="0"/>
              </a:rPr>
              <a:t>Supports quantum initiatives across the Government of Canada, working with federal departments, agencies and Crown corporations to explore applications of quantum computing for public service operations and program delivery.</a:t>
            </a:r>
          </a:p>
        </p:txBody>
      </p:sp>
    </p:spTree>
    <p:extLst>
      <p:ext uri="{BB962C8B-B14F-4D97-AF65-F5344CB8AC3E}">
        <p14:creationId xmlns:p14="http://schemas.microsoft.com/office/powerpoint/2010/main" val="2536014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565C-119B-EA01-8416-384F7FBA34CB}"/>
              </a:ext>
            </a:extLst>
          </p:cNvPr>
          <p:cNvSpPr>
            <a:spLocks noGrp="1"/>
          </p:cNvSpPr>
          <p:nvPr>
            <p:ph type="title"/>
          </p:nvPr>
        </p:nvSpPr>
        <p:spPr>
          <a:xfrm>
            <a:off x="535282" y="365125"/>
            <a:ext cx="11656718" cy="1325563"/>
          </a:xfrm>
        </p:spPr>
        <p:txBody>
          <a:bodyPr/>
          <a:lstStyle/>
          <a:p>
            <a:r>
              <a:rPr lang="en-GB" i="0" dirty="0">
                <a:solidFill>
                  <a:srgbClr val="333333"/>
                </a:solidFill>
                <a:effectLst/>
                <a:latin typeface="Lato" panose="020F0502020204030203" pitchFamily="34" charset="0"/>
              </a:rPr>
              <a:t>Applied Quantum Computing Challenge program</a:t>
            </a:r>
            <a:endParaRPr lang="en-GH" dirty="0"/>
          </a:p>
        </p:txBody>
      </p:sp>
      <p:pic>
        <p:nvPicPr>
          <p:cNvPr id="5" name="Content Placeholder 4">
            <a:extLst>
              <a:ext uri="{FF2B5EF4-FFF2-40B4-BE49-F238E27FC236}">
                <a16:creationId xmlns:a16="http://schemas.microsoft.com/office/drawing/2014/main" id="{1B6ABC66-CB92-FA26-7D22-8DCC30147741}"/>
              </a:ext>
            </a:extLst>
          </p:cNvPr>
          <p:cNvPicPr>
            <a:picLocks noGrp="1" noChangeAspect="1"/>
          </p:cNvPicPr>
          <p:nvPr>
            <p:ph idx="1"/>
          </p:nvPr>
        </p:nvPicPr>
        <p:blipFill>
          <a:blip r:embed="rId2"/>
          <a:stretch>
            <a:fillRect/>
          </a:stretch>
        </p:blipFill>
        <p:spPr>
          <a:xfrm>
            <a:off x="2442674" y="4510876"/>
            <a:ext cx="7106642" cy="2347123"/>
          </a:xfrm>
        </p:spPr>
      </p:pic>
      <p:sp>
        <p:nvSpPr>
          <p:cNvPr id="6" name="TextBox 5">
            <a:extLst>
              <a:ext uri="{FF2B5EF4-FFF2-40B4-BE49-F238E27FC236}">
                <a16:creationId xmlns:a16="http://schemas.microsoft.com/office/drawing/2014/main" id="{E3602100-5E48-7F13-380A-F7D1E1C168CC}"/>
              </a:ext>
            </a:extLst>
          </p:cNvPr>
          <p:cNvSpPr txBox="1"/>
          <p:nvPr/>
        </p:nvSpPr>
        <p:spPr>
          <a:xfrm>
            <a:off x="557212" y="1833221"/>
            <a:ext cx="11077575" cy="2677656"/>
          </a:xfrm>
          <a:prstGeom prst="rect">
            <a:avLst/>
          </a:prstGeom>
          <a:noFill/>
        </p:spPr>
        <p:txBody>
          <a:bodyPr wrap="square">
            <a:spAutoFit/>
          </a:bodyPr>
          <a:lstStyle/>
          <a:p>
            <a:pPr marL="457200" indent="-457200" algn="l">
              <a:buFont typeface="Arial" panose="020B0604020202020204" pitchFamily="34" charset="0"/>
              <a:buChar char="•"/>
            </a:pPr>
            <a:r>
              <a:rPr lang="en-GB" sz="2800" dirty="0">
                <a:solidFill>
                  <a:srgbClr val="000000"/>
                </a:solidFill>
                <a:latin typeface="georgia" panose="02040502050405020303" pitchFamily="18" charset="0"/>
              </a:rPr>
              <a:t>Developed in alignment with the development of the Government of Canada's </a:t>
            </a:r>
            <a:r>
              <a:rPr lang="en-GB" sz="2800" dirty="0">
                <a:solidFill>
                  <a:srgbClr val="000000"/>
                </a:solidFill>
                <a:latin typeface="georgia" panose="02040502050405020303" pitchFamily="18" charset="0"/>
                <a:hlinkClick r:id="rId3">
                  <a:extLst>
                    <a:ext uri="{A12FA001-AC4F-418D-AE19-62706E023703}">
                      <ahyp:hlinkClr xmlns:ahyp="http://schemas.microsoft.com/office/drawing/2018/hyperlinkcolor" val="tx"/>
                    </a:ext>
                  </a:extLst>
                </a:hlinkClick>
              </a:rPr>
              <a:t>National Quantum Strategy</a:t>
            </a:r>
            <a:r>
              <a:rPr lang="en-GB" sz="2800" dirty="0">
                <a:solidFill>
                  <a:srgbClr val="000000"/>
                </a:solidFill>
                <a:latin typeface="georgia" panose="02040502050405020303" pitchFamily="18" charset="0"/>
              </a:rPr>
              <a:t>. </a:t>
            </a:r>
          </a:p>
          <a:p>
            <a:pPr algn="l"/>
            <a:endParaRPr lang="en-GB" sz="2800" dirty="0">
              <a:solidFill>
                <a:srgbClr val="000000"/>
              </a:solidFill>
              <a:latin typeface="georgia" panose="02040502050405020303" pitchFamily="18" charset="0"/>
            </a:endParaRPr>
          </a:p>
          <a:p>
            <a:pPr marL="457200" indent="-457200" algn="l">
              <a:buFont typeface="Arial" panose="020B0604020202020204" pitchFamily="34" charset="0"/>
              <a:buChar char="•"/>
            </a:pPr>
            <a:r>
              <a:rPr lang="en-GB" sz="2800" dirty="0">
                <a:solidFill>
                  <a:srgbClr val="000000"/>
                </a:solidFill>
                <a:latin typeface="georgia" panose="02040502050405020303" pitchFamily="18" charset="0"/>
              </a:rPr>
              <a:t>The strategy will amplify Canada's significant strength in quantum research; grow our quantum‑ready technologies, companies and talent; and solidify Canada's global leadership in this area.</a:t>
            </a:r>
          </a:p>
        </p:txBody>
      </p:sp>
      <p:pic>
        <p:nvPicPr>
          <p:cNvPr id="7" name="Content Placeholder 4">
            <a:extLst>
              <a:ext uri="{FF2B5EF4-FFF2-40B4-BE49-F238E27FC236}">
                <a16:creationId xmlns:a16="http://schemas.microsoft.com/office/drawing/2014/main" id="{5DD779F2-64ED-A6EA-32DA-FE3BBCDC57D7}"/>
              </a:ext>
            </a:extLst>
          </p:cNvPr>
          <p:cNvPicPr>
            <a:picLocks noChangeAspect="1"/>
          </p:cNvPicPr>
          <p:nvPr/>
        </p:nvPicPr>
        <p:blipFill>
          <a:blip r:embed="rId4"/>
          <a:stretch>
            <a:fillRect/>
          </a:stretch>
        </p:blipFill>
        <p:spPr>
          <a:xfrm>
            <a:off x="8977809" y="1076259"/>
            <a:ext cx="2678909" cy="614428"/>
          </a:xfrm>
          <a:prstGeom prst="rect">
            <a:avLst/>
          </a:prstGeom>
        </p:spPr>
      </p:pic>
    </p:spTree>
    <p:extLst>
      <p:ext uri="{BB962C8B-B14F-4D97-AF65-F5344CB8AC3E}">
        <p14:creationId xmlns:p14="http://schemas.microsoft.com/office/powerpoint/2010/main" val="38666790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84A3C-01EF-23B1-CFFE-CF92285F7026}"/>
              </a:ext>
            </a:extLst>
          </p:cNvPr>
          <p:cNvSpPr>
            <a:spLocks noGrp="1"/>
          </p:cNvSpPr>
          <p:nvPr>
            <p:ph type="title"/>
          </p:nvPr>
        </p:nvSpPr>
        <p:spPr/>
        <p:txBody>
          <a:bodyPr>
            <a:normAutofit/>
          </a:bodyPr>
          <a:lstStyle/>
          <a:p>
            <a:r>
              <a:rPr lang="en-GB" b="1" i="0" dirty="0">
                <a:solidFill>
                  <a:srgbClr val="31414E"/>
                </a:solidFill>
                <a:effectLst/>
                <a:latin typeface="Roboto" panose="02000000000000000000" pitchFamily="2" charset="0"/>
              </a:rPr>
              <a:t>Top 18 Institutions Leading </a:t>
            </a:r>
            <a:br>
              <a:rPr lang="en-GB" b="1" i="0" dirty="0">
                <a:solidFill>
                  <a:srgbClr val="31414E"/>
                </a:solidFill>
                <a:effectLst/>
                <a:latin typeface="Roboto" panose="02000000000000000000" pitchFamily="2" charset="0"/>
              </a:rPr>
            </a:br>
            <a:r>
              <a:rPr lang="en-GB" b="1" i="0" dirty="0">
                <a:solidFill>
                  <a:srgbClr val="31414E"/>
                </a:solidFill>
                <a:effectLst/>
                <a:latin typeface="Roboto" panose="02000000000000000000" pitchFamily="2" charset="0"/>
              </a:rPr>
              <a:t>Quantum Computing Research in 2024</a:t>
            </a:r>
            <a:endParaRPr lang="en-GH" dirty="0"/>
          </a:p>
        </p:txBody>
      </p:sp>
      <p:pic>
        <p:nvPicPr>
          <p:cNvPr id="5" name="Content Placeholder 4">
            <a:extLst>
              <a:ext uri="{FF2B5EF4-FFF2-40B4-BE49-F238E27FC236}">
                <a16:creationId xmlns:a16="http://schemas.microsoft.com/office/drawing/2014/main" id="{538CD61F-AB68-56FD-9A91-0983B0B8568B}"/>
              </a:ext>
            </a:extLst>
          </p:cNvPr>
          <p:cNvPicPr>
            <a:picLocks noGrp="1" noChangeAspect="1"/>
          </p:cNvPicPr>
          <p:nvPr>
            <p:ph idx="1"/>
          </p:nvPr>
        </p:nvPicPr>
        <p:blipFill>
          <a:blip r:embed="rId2"/>
          <a:stretch>
            <a:fillRect/>
          </a:stretch>
        </p:blipFill>
        <p:spPr>
          <a:xfrm>
            <a:off x="1012530" y="1825625"/>
            <a:ext cx="5680666" cy="4351338"/>
          </a:xfrm>
        </p:spPr>
      </p:pic>
      <p:sp>
        <p:nvSpPr>
          <p:cNvPr id="6" name="TextBox 5">
            <a:extLst>
              <a:ext uri="{FF2B5EF4-FFF2-40B4-BE49-F238E27FC236}">
                <a16:creationId xmlns:a16="http://schemas.microsoft.com/office/drawing/2014/main" id="{529528ED-2F8F-B57C-1E7D-2A4A3BC8B5B9}"/>
              </a:ext>
            </a:extLst>
          </p:cNvPr>
          <p:cNvSpPr txBox="1"/>
          <p:nvPr/>
        </p:nvSpPr>
        <p:spPr>
          <a:xfrm>
            <a:off x="7286625" y="1900238"/>
            <a:ext cx="4067175" cy="4524315"/>
          </a:xfrm>
          <a:prstGeom prst="rect">
            <a:avLst/>
          </a:prstGeom>
          <a:noFill/>
        </p:spPr>
        <p:txBody>
          <a:bodyPr wrap="square" rtlCol="0">
            <a:spAutoFit/>
          </a:bodyPr>
          <a:lstStyle/>
          <a:p>
            <a:r>
              <a:rPr lang="en-GB" b="0" i="0" dirty="0">
                <a:solidFill>
                  <a:srgbClr val="31414E"/>
                </a:solidFill>
                <a:effectLst/>
                <a:latin typeface="Roboto" panose="02000000000000000000" pitchFamily="2" charset="0"/>
              </a:rPr>
              <a:t>IBM research teams and equipment were involved in the output including the papers: </a:t>
            </a:r>
            <a:r>
              <a:rPr lang="en-GB" b="0" i="0" u="none" strike="noStrike" dirty="0">
                <a:solidFill>
                  <a:srgbClr val="0AA0AB"/>
                </a:solidFill>
                <a:effectLst/>
                <a:latin typeface="Roboto" panose="02000000000000000000" pitchFamily="2" charset="0"/>
                <a:hlinkClick r:id="rId3"/>
              </a:rPr>
              <a:t>Quantum Computer Systems for Scientific Discovery</a:t>
            </a:r>
            <a:r>
              <a:rPr lang="en-GB" b="0" i="0" dirty="0">
                <a:solidFill>
                  <a:srgbClr val="31414E"/>
                </a:solidFill>
                <a:effectLst/>
                <a:latin typeface="Roboto" panose="02000000000000000000" pitchFamily="2" charset="0"/>
              </a:rPr>
              <a:t>, </a:t>
            </a:r>
            <a:r>
              <a:rPr lang="en-GB" b="0" i="0" u="none" strike="noStrike" dirty="0">
                <a:solidFill>
                  <a:srgbClr val="0AA0AB"/>
                </a:solidFill>
                <a:effectLst/>
                <a:latin typeface="Roboto" panose="02000000000000000000" pitchFamily="2" charset="0"/>
                <a:hlinkClick r:id="rId4"/>
              </a:rPr>
              <a:t>Evidence of the entanglement constraint on wave-particle duality using the IBM Q quantum computer</a:t>
            </a:r>
            <a:r>
              <a:rPr lang="en-GB" b="0" i="0" dirty="0">
                <a:solidFill>
                  <a:srgbClr val="31414E"/>
                </a:solidFill>
                <a:effectLst/>
                <a:latin typeface="Roboto" panose="02000000000000000000" pitchFamily="2" charset="0"/>
              </a:rPr>
              <a:t> (Physical Review A) and </a:t>
            </a:r>
            <a:r>
              <a:rPr lang="en-GB" b="0" i="0" u="none" strike="noStrike" dirty="0">
                <a:solidFill>
                  <a:srgbClr val="0AA0AB"/>
                </a:solidFill>
                <a:effectLst/>
                <a:latin typeface="Roboto" panose="02000000000000000000" pitchFamily="2" charset="0"/>
                <a:hlinkClick r:id="rId5"/>
              </a:rPr>
              <a:t>Application of Quantum Machine Learning to High Energy Physics Analysis at LHC using IBM Quantum Computer Simulators and IBM Quantum Computer Hardware</a:t>
            </a:r>
            <a:r>
              <a:rPr lang="en-GB" b="0" i="0" dirty="0">
                <a:solidFill>
                  <a:srgbClr val="31414E"/>
                </a:solidFill>
                <a:effectLst/>
                <a:latin typeface="Roboto" panose="02000000000000000000" pitchFamily="2" charset="0"/>
              </a:rPr>
              <a:t>, presented at 2021 Proceedings of 40th International Conference on High Energy physics.</a:t>
            </a:r>
            <a:endParaRPr lang="en-GH" dirty="0"/>
          </a:p>
        </p:txBody>
      </p:sp>
      <p:pic>
        <p:nvPicPr>
          <p:cNvPr id="8" name="Picture 7">
            <a:extLst>
              <a:ext uri="{FF2B5EF4-FFF2-40B4-BE49-F238E27FC236}">
                <a16:creationId xmlns:a16="http://schemas.microsoft.com/office/drawing/2014/main" id="{0C6A629B-1F45-4AAA-1503-2410AD3EAFEA}"/>
              </a:ext>
            </a:extLst>
          </p:cNvPr>
          <p:cNvPicPr>
            <a:picLocks noChangeAspect="1"/>
          </p:cNvPicPr>
          <p:nvPr/>
        </p:nvPicPr>
        <p:blipFill>
          <a:blip r:embed="rId6"/>
          <a:stretch>
            <a:fillRect/>
          </a:stretch>
        </p:blipFill>
        <p:spPr>
          <a:xfrm>
            <a:off x="9905859" y="230188"/>
            <a:ext cx="2010056" cy="533474"/>
          </a:xfrm>
          <a:prstGeom prst="rect">
            <a:avLst/>
          </a:prstGeom>
        </p:spPr>
      </p:pic>
    </p:spTree>
    <p:extLst>
      <p:ext uri="{BB962C8B-B14F-4D97-AF65-F5344CB8AC3E}">
        <p14:creationId xmlns:p14="http://schemas.microsoft.com/office/powerpoint/2010/main" val="3309166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164E07B-442F-29E8-1D1E-883581AC0A16}"/>
              </a:ext>
            </a:extLst>
          </p:cNvPr>
          <p:cNvPicPr>
            <a:picLocks noGrp="1" noChangeAspect="1"/>
          </p:cNvPicPr>
          <p:nvPr>
            <p:ph idx="1"/>
          </p:nvPr>
        </p:nvPicPr>
        <p:blipFill>
          <a:blip r:embed="rId2"/>
          <a:stretch>
            <a:fillRect/>
          </a:stretch>
        </p:blipFill>
        <p:spPr>
          <a:xfrm>
            <a:off x="371476" y="1114425"/>
            <a:ext cx="6659554" cy="4943475"/>
          </a:xfrm>
        </p:spPr>
      </p:pic>
      <p:sp>
        <p:nvSpPr>
          <p:cNvPr id="6" name="TextBox 5">
            <a:extLst>
              <a:ext uri="{FF2B5EF4-FFF2-40B4-BE49-F238E27FC236}">
                <a16:creationId xmlns:a16="http://schemas.microsoft.com/office/drawing/2014/main" id="{191CC741-08E3-3F4B-D3D2-94145F955D21}"/>
              </a:ext>
            </a:extLst>
          </p:cNvPr>
          <p:cNvSpPr txBox="1"/>
          <p:nvPr/>
        </p:nvSpPr>
        <p:spPr>
          <a:xfrm>
            <a:off x="7286625" y="1900238"/>
            <a:ext cx="4067175" cy="3970318"/>
          </a:xfrm>
          <a:prstGeom prst="rect">
            <a:avLst/>
          </a:prstGeom>
          <a:noFill/>
        </p:spPr>
        <p:txBody>
          <a:bodyPr wrap="square" rtlCol="0">
            <a:spAutoFit/>
          </a:bodyPr>
          <a:lstStyle/>
          <a:p>
            <a:r>
              <a:rPr lang="en-GB" b="0" i="0" dirty="0">
                <a:solidFill>
                  <a:srgbClr val="31414E"/>
                </a:solidFill>
                <a:effectLst/>
                <a:latin typeface="Roboto" panose="02000000000000000000" pitchFamily="2" charset="0"/>
              </a:rPr>
              <a:t>In 2024, scientists from MIT played roles in major research on quantum computing technology that was published in leading scientific journals, including: Room-temperature photonic logical qubits via second-order nonlinearities, which appeared in </a:t>
            </a:r>
            <a:r>
              <a:rPr lang="en-GB" b="0" i="0" u="none" strike="noStrike" dirty="0">
                <a:solidFill>
                  <a:srgbClr val="0AA0AB"/>
                </a:solidFill>
                <a:effectLst/>
                <a:latin typeface="Roboto" panose="02000000000000000000" pitchFamily="2" charset="0"/>
                <a:hlinkClick r:id="rId3"/>
              </a:rPr>
              <a:t>Nature Communications</a:t>
            </a:r>
            <a:r>
              <a:rPr lang="en-GB" b="0" i="0" dirty="0">
                <a:solidFill>
                  <a:srgbClr val="31414E"/>
                </a:solidFill>
                <a:effectLst/>
                <a:latin typeface="Roboto" panose="02000000000000000000" pitchFamily="2" charset="0"/>
              </a:rPr>
              <a:t>; Capturing Non-Markovian Dynamics on Near-Term Quantum Computers, </a:t>
            </a:r>
            <a:r>
              <a:rPr lang="en-GB" b="0" i="0" u="none" strike="noStrike" dirty="0">
                <a:solidFill>
                  <a:srgbClr val="0AA0AB"/>
                </a:solidFill>
                <a:effectLst/>
                <a:latin typeface="Roboto" panose="02000000000000000000" pitchFamily="2" charset="0"/>
                <a:hlinkClick r:id="rId4"/>
              </a:rPr>
              <a:t>Physical Review Research</a:t>
            </a:r>
            <a:r>
              <a:rPr lang="en-GB" b="0" i="0" dirty="0">
                <a:solidFill>
                  <a:srgbClr val="31414E"/>
                </a:solidFill>
                <a:effectLst/>
                <a:latin typeface="Roboto" panose="02000000000000000000" pitchFamily="2" charset="0"/>
              </a:rPr>
              <a:t>; and Creating Majorana modes from segmented Fermi surface, again in </a:t>
            </a:r>
            <a:r>
              <a:rPr lang="en-GB" b="0" i="0" u="none" strike="noStrike" dirty="0">
                <a:solidFill>
                  <a:srgbClr val="0AA0AB"/>
                </a:solidFill>
                <a:effectLst/>
                <a:latin typeface="Roboto" panose="02000000000000000000" pitchFamily="2" charset="0"/>
                <a:hlinkClick r:id="rId5"/>
              </a:rPr>
              <a:t>Nature Communications</a:t>
            </a:r>
            <a:r>
              <a:rPr lang="en-GB" b="0" i="0" dirty="0">
                <a:solidFill>
                  <a:srgbClr val="31414E"/>
                </a:solidFill>
                <a:effectLst/>
                <a:latin typeface="Roboto" panose="02000000000000000000" pitchFamily="2" charset="0"/>
              </a:rPr>
              <a:t>.</a:t>
            </a:r>
            <a:endParaRPr lang="en-GH" dirty="0"/>
          </a:p>
        </p:txBody>
      </p:sp>
    </p:spTree>
    <p:extLst>
      <p:ext uri="{BB962C8B-B14F-4D97-AF65-F5344CB8AC3E}">
        <p14:creationId xmlns:p14="http://schemas.microsoft.com/office/powerpoint/2010/main" val="26568004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A4EB4-BF8A-D3DD-549E-8B8185DB73F6}"/>
              </a:ext>
            </a:extLst>
          </p:cNvPr>
          <p:cNvSpPr>
            <a:spLocks noGrp="1"/>
          </p:cNvSpPr>
          <p:nvPr>
            <p:ph idx="1"/>
          </p:nvPr>
        </p:nvSpPr>
        <p:spPr>
          <a:xfrm>
            <a:off x="7058024" y="1825625"/>
            <a:ext cx="4295775" cy="4351338"/>
          </a:xfrm>
        </p:spPr>
        <p:txBody>
          <a:bodyPr>
            <a:normAutofit fontScale="77500" lnSpcReduction="20000"/>
          </a:bodyPr>
          <a:lstStyle/>
          <a:p>
            <a:r>
              <a:rPr lang="en-GB" b="0" i="0" dirty="0">
                <a:solidFill>
                  <a:srgbClr val="31414E"/>
                </a:solidFill>
                <a:effectLst/>
                <a:latin typeface="Roboto" panose="02000000000000000000" pitchFamily="2" charset="0"/>
              </a:rPr>
              <a:t>Some of the quantum computing studies published both in major scientific journals and pre-print servers, such as </a:t>
            </a:r>
            <a:r>
              <a:rPr lang="en-GB" b="0" i="0" dirty="0" err="1">
                <a:solidFill>
                  <a:srgbClr val="31414E"/>
                </a:solidFill>
                <a:effectLst/>
                <a:latin typeface="Roboto" panose="02000000000000000000" pitchFamily="2" charset="0"/>
              </a:rPr>
              <a:t>ArXiv</a:t>
            </a:r>
            <a:r>
              <a:rPr lang="en-GB" b="0" i="0" dirty="0">
                <a:solidFill>
                  <a:srgbClr val="31414E"/>
                </a:solidFill>
                <a:effectLst/>
                <a:latin typeface="Roboto" panose="02000000000000000000" pitchFamily="2" charset="0"/>
              </a:rPr>
              <a:t>, that include Harvard researchers are: Quantum Computing lab at the Frontiers of Biological Sciences in </a:t>
            </a:r>
            <a:r>
              <a:rPr lang="en-GB" b="0" i="0" u="none" strike="noStrike" dirty="0">
                <a:solidFill>
                  <a:srgbClr val="0AA0AB"/>
                </a:solidFill>
                <a:effectLst/>
                <a:latin typeface="Roboto" panose="02000000000000000000" pitchFamily="2" charset="0"/>
                <a:hlinkClick r:id="rId2"/>
              </a:rPr>
              <a:t>Nature Methods</a:t>
            </a:r>
            <a:r>
              <a:rPr lang="en-GB" b="0" i="0" dirty="0">
                <a:solidFill>
                  <a:srgbClr val="31414E"/>
                </a:solidFill>
                <a:effectLst/>
                <a:latin typeface="Roboto" panose="02000000000000000000" pitchFamily="2" charset="0"/>
              </a:rPr>
              <a:t>; Quantum Information and Algorithms for Correlated Quantum Matter in </a:t>
            </a:r>
            <a:r>
              <a:rPr lang="en-GB" b="0" i="0" u="none" strike="noStrike" dirty="0">
                <a:solidFill>
                  <a:srgbClr val="0AA0AB"/>
                </a:solidFill>
                <a:effectLst/>
                <a:latin typeface="Roboto" panose="02000000000000000000" pitchFamily="2" charset="0"/>
                <a:hlinkClick r:id="rId3"/>
              </a:rPr>
              <a:t>Chemical Reviews</a:t>
            </a:r>
            <a:r>
              <a:rPr lang="en-GB" b="0" i="0" dirty="0">
                <a:solidFill>
                  <a:srgbClr val="31414E"/>
                </a:solidFill>
                <a:effectLst/>
                <a:latin typeface="Roboto" panose="02000000000000000000" pitchFamily="2" charset="0"/>
              </a:rPr>
              <a:t> and Quantum Computing and Quantum Information Storage in </a:t>
            </a:r>
            <a:r>
              <a:rPr lang="en-GB" b="0" i="0" u="none" strike="noStrike" dirty="0">
                <a:solidFill>
                  <a:srgbClr val="0AA0AB"/>
                </a:solidFill>
                <a:effectLst/>
                <a:latin typeface="Roboto" panose="02000000000000000000" pitchFamily="2" charset="0"/>
                <a:hlinkClick r:id="rId4"/>
              </a:rPr>
              <a:t>Physical Chemistry Chemical Physics</a:t>
            </a:r>
            <a:r>
              <a:rPr lang="en-GB" b="0" i="0" dirty="0">
                <a:solidFill>
                  <a:srgbClr val="31414E"/>
                </a:solidFill>
                <a:effectLst/>
                <a:latin typeface="Roboto" panose="02000000000000000000" pitchFamily="2" charset="0"/>
              </a:rPr>
              <a:t>.</a:t>
            </a:r>
            <a:endParaRPr lang="en-GH" dirty="0"/>
          </a:p>
        </p:txBody>
      </p:sp>
      <p:pic>
        <p:nvPicPr>
          <p:cNvPr id="5" name="Picture 4">
            <a:extLst>
              <a:ext uri="{FF2B5EF4-FFF2-40B4-BE49-F238E27FC236}">
                <a16:creationId xmlns:a16="http://schemas.microsoft.com/office/drawing/2014/main" id="{E3B0E2F0-6989-BAC5-F64C-D6A615D03BB1}"/>
              </a:ext>
            </a:extLst>
          </p:cNvPr>
          <p:cNvPicPr>
            <a:picLocks noChangeAspect="1"/>
          </p:cNvPicPr>
          <p:nvPr/>
        </p:nvPicPr>
        <p:blipFill>
          <a:blip r:embed="rId5"/>
          <a:stretch>
            <a:fillRect/>
          </a:stretch>
        </p:blipFill>
        <p:spPr>
          <a:xfrm>
            <a:off x="514349" y="742950"/>
            <a:ext cx="6672263" cy="5986825"/>
          </a:xfrm>
          <a:prstGeom prst="rect">
            <a:avLst/>
          </a:prstGeom>
        </p:spPr>
      </p:pic>
    </p:spTree>
    <p:extLst>
      <p:ext uri="{BB962C8B-B14F-4D97-AF65-F5344CB8AC3E}">
        <p14:creationId xmlns:p14="http://schemas.microsoft.com/office/powerpoint/2010/main" val="1789779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6D95BB-4012-76FD-4979-FF8B5B5B772A}"/>
              </a:ext>
            </a:extLst>
          </p:cNvPr>
          <p:cNvSpPr>
            <a:spLocks noGrp="1"/>
          </p:cNvSpPr>
          <p:nvPr>
            <p:ph idx="1"/>
          </p:nvPr>
        </p:nvSpPr>
        <p:spPr>
          <a:xfrm>
            <a:off x="109538" y="2986087"/>
            <a:ext cx="6734175" cy="3464719"/>
          </a:xfrm>
        </p:spPr>
        <p:txBody>
          <a:bodyPr>
            <a:normAutofit/>
          </a:bodyPr>
          <a:lstStyle/>
          <a:p>
            <a:pPr marL="0" indent="0">
              <a:buNone/>
            </a:pPr>
            <a:r>
              <a:rPr lang="en-GB" sz="2200" b="1" cap="all" dirty="0">
                <a:solidFill>
                  <a:srgbClr val="000000"/>
                </a:solidFill>
                <a:latin typeface="Roboto" panose="02000000000000000000" pitchFamily="2" charset="0"/>
              </a:rPr>
              <a:t>4</a:t>
            </a:r>
            <a:r>
              <a:rPr lang="en-GB" sz="2200" b="1" dirty="0">
                <a:solidFill>
                  <a:srgbClr val="000000"/>
                </a:solidFill>
                <a:latin typeface="Roboto" panose="02000000000000000000" pitchFamily="2" charset="0"/>
              </a:rPr>
              <a:t>. </a:t>
            </a:r>
            <a:r>
              <a:rPr lang="en-GB" sz="2200" b="1" i="0" dirty="0">
                <a:solidFill>
                  <a:srgbClr val="000000"/>
                </a:solidFill>
                <a:effectLst/>
                <a:latin typeface="Roboto" panose="02000000000000000000" pitchFamily="2" charset="0"/>
              </a:rPr>
              <a:t>Max </a:t>
            </a:r>
            <a:r>
              <a:rPr lang="en-GB" sz="2200" b="1" dirty="0">
                <a:solidFill>
                  <a:srgbClr val="000000"/>
                </a:solidFill>
                <a:latin typeface="Roboto" panose="02000000000000000000" pitchFamily="2" charset="0"/>
              </a:rPr>
              <a:t>P</a:t>
            </a:r>
            <a:r>
              <a:rPr lang="en-GB" sz="2200" b="1" i="0" dirty="0">
                <a:solidFill>
                  <a:srgbClr val="000000"/>
                </a:solidFill>
                <a:effectLst/>
                <a:latin typeface="Roboto" panose="02000000000000000000" pitchFamily="2" charset="0"/>
              </a:rPr>
              <a:t>lanck </a:t>
            </a:r>
            <a:r>
              <a:rPr lang="en-GB" sz="2200" b="1" dirty="0">
                <a:solidFill>
                  <a:srgbClr val="000000"/>
                </a:solidFill>
                <a:latin typeface="Roboto" panose="02000000000000000000" pitchFamily="2" charset="0"/>
              </a:rPr>
              <a:t>S</a:t>
            </a:r>
            <a:r>
              <a:rPr lang="en-GB" sz="2200" b="1" i="0" dirty="0">
                <a:solidFill>
                  <a:srgbClr val="000000"/>
                </a:solidFill>
                <a:effectLst/>
                <a:latin typeface="Roboto" panose="02000000000000000000" pitchFamily="2" charset="0"/>
              </a:rPr>
              <a:t>ociety</a:t>
            </a:r>
          </a:p>
          <a:p>
            <a:pPr marL="0" indent="0">
              <a:buNone/>
            </a:pPr>
            <a:r>
              <a:rPr lang="en-GB" sz="2200" b="1" dirty="0">
                <a:solidFill>
                  <a:srgbClr val="000000"/>
                </a:solidFill>
                <a:latin typeface="Roboto" panose="02000000000000000000" pitchFamily="2" charset="0"/>
              </a:rPr>
              <a:t>5. </a:t>
            </a:r>
            <a:r>
              <a:rPr lang="en-GB" sz="2200" b="1" i="0" dirty="0">
                <a:solidFill>
                  <a:srgbClr val="000000"/>
                </a:solidFill>
                <a:effectLst/>
                <a:latin typeface="Roboto" panose="02000000000000000000" pitchFamily="2" charset="0"/>
              </a:rPr>
              <a:t>University of </a:t>
            </a:r>
            <a:r>
              <a:rPr lang="en-GB" sz="2200" b="1" dirty="0">
                <a:solidFill>
                  <a:srgbClr val="000000"/>
                </a:solidFill>
                <a:latin typeface="Roboto" panose="02000000000000000000" pitchFamily="2" charset="0"/>
              </a:rPr>
              <a:t>C</a:t>
            </a:r>
            <a:r>
              <a:rPr lang="en-GB" sz="2200" b="1" i="0" dirty="0">
                <a:solidFill>
                  <a:srgbClr val="000000"/>
                </a:solidFill>
                <a:effectLst/>
                <a:latin typeface="Roboto" panose="02000000000000000000" pitchFamily="2" charset="0"/>
              </a:rPr>
              <a:t>hicago</a:t>
            </a:r>
            <a:endParaRPr lang="en-GB" sz="2200" b="0" i="0" dirty="0">
              <a:solidFill>
                <a:srgbClr val="000000"/>
              </a:solidFill>
              <a:effectLst/>
              <a:latin typeface="Roboto" panose="02000000000000000000" pitchFamily="2" charset="0"/>
            </a:endParaRPr>
          </a:p>
          <a:p>
            <a:pPr marL="0" indent="0">
              <a:buNone/>
            </a:pPr>
            <a:r>
              <a:rPr lang="en-GB" sz="2200" b="1" dirty="0">
                <a:solidFill>
                  <a:srgbClr val="000000"/>
                </a:solidFill>
                <a:latin typeface="Roboto" panose="02000000000000000000" pitchFamily="2" charset="0"/>
              </a:rPr>
              <a:t>6. </a:t>
            </a:r>
            <a:r>
              <a:rPr lang="en-GB" sz="2200" b="1" i="0" dirty="0">
                <a:solidFill>
                  <a:srgbClr val="000000"/>
                </a:solidFill>
                <a:effectLst/>
                <a:latin typeface="Roboto" panose="02000000000000000000" pitchFamily="2" charset="0"/>
              </a:rPr>
              <a:t>Chinese Academy of Sciences</a:t>
            </a:r>
          </a:p>
          <a:p>
            <a:pPr marL="0" indent="0">
              <a:buNone/>
            </a:pPr>
            <a:r>
              <a:rPr lang="en-GB" sz="2200" b="1" i="0" dirty="0">
                <a:solidFill>
                  <a:srgbClr val="000000"/>
                </a:solidFill>
                <a:effectLst/>
                <a:latin typeface="Roboto" panose="02000000000000000000" pitchFamily="2" charset="0"/>
              </a:rPr>
              <a:t>7. University of </a:t>
            </a:r>
            <a:r>
              <a:rPr lang="en-GB" sz="2200" b="1" dirty="0">
                <a:solidFill>
                  <a:srgbClr val="000000"/>
                </a:solidFill>
                <a:latin typeface="Roboto" panose="02000000000000000000" pitchFamily="2" charset="0"/>
              </a:rPr>
              <a:t>C</a:t>
            </a:r>
            <a:r>
              <a:rPr lang="en-GB" sz="2200" b="1" i="0" dirty="0">
                <a:solidFill>
                  <a:srgbClr val="000000"/>
                </a:solidFill>
                <a:effectLst/>
                <a:latin typeface="Roboto" panose="02000000000000000000" pitchFamily="2" charset="0"/>
              </a:rPr>
              <a:t>alifornia, Berkeley</a:t>
            </a:r>
            <a:endParaRPr lang="en-GB" sz="2200" dirty="0">
              <a:solidFill>
                <a:srgbClr val="000000"/>
              </a:solidFill>
              <a:latin typeface="Roboto" panose="02000000000000000000" pitchFamily="2" charset="0"/>
            </a:endParaRPr>
          </a:p>
          <a:p>
            <a:pPr marL="0" indent="0">
              <a:buNone/>
            </a:pPr>
            <a:r>
              <a:rPr lang="en-GB" sz="2200" b="1" i="0" dirty="0">
                <a:solidFill>
                  <a:srgbClr val="000000"/>
                </a:solidFill>
                <a:effectLst/>
                <a:latin typeface="Roboto" panose="02000000000000000000" pitchFamily="2" charset="0"/>
              </a:rPr>
              <a:t>8. University of </a:t>
            </a:r>
            <a:r>
              <a:rPr lang="en-GB" sz="2200" b="1" dirty="0">
                <a:solidFill>
                  <a:srgbClr val="000000"/>
                </a:solidFill>
                <a:latin typeface="Roboto" panose="02000000000000000000" pitchFamily="2" charset="0"/>
              </a:rPr>
              <a:t>M</a:t>
            </a:r>
            <a:r>
              <a:rPr lang="en-GB" sz="2200" b="1" i="0" dirty="0">
                <a:solidFill>
                  <a:srgbClr val="000000"/>
                </a:solidFill>
                <a:effectLst/>
                <a:latin typeface="Roboto" panose="02000000000000000000" pitchFamily="2" charset="0"/>
              </a:rPr>
              <a:t>aryland, College </a:t>
            </a:r>
            <a:r>
              <a:rPr lang="en-GB" sz="2200" b="1" dirty="0">
                <a:solidFill>
                  <a:srgbClr val="000000"/>
                </a:solidFill>
                <a:latin typeface="Roboto" panose="02000000000000000000" pitchFamily="2" charset="0"/>
              </a:rPr>
              <a:t>P</a:t>
            </a:r>
            <a:r>
              <a:rPr lang="en-GB" sz="2200" b="1" i="0" dirty="0">
                <a:solidFill>
                  <a:srgbClr val="000000"/>
                </a:solidFill>
                <a:effectLst/>
                <a:latin typeface="Roboto" panose="02000000000000000000" pitchFamily="2" charset="0"/>
              </a:rPr>
              <a:t>ark</a:t>
            </a:r>
          </a:p>
          <a:p>
            <a:pPr marL="0" indent="0">
              <a:buNone/>
            </a:pPr>
            <a:r>
              <a:rPr lang="en-GB" sz="2200" b="1" i="0" dirty="0">
                <a:solidFill>
                  <a:srgbClr val="000000"/>
                </a:solidFill>
                <a:effectLst/>
                <a:latin typeface="Roboto" panose="02000000000000000000" pitchFamily="2" charset="0"/>
              </a:rPr>
              <a:t>9.Princeton University</a:t>
            </a:r>
            <a:endParaRPr lang="en-GB" sz="2200" b="0" i="0" dirty="0">
              <a:solidFill>
                <a:srgbClr val="000000"/>
              </a:solidFill>
              <a:effectLst/>
              <a:latin typeface="Roboto" panose="02000000000000000000" pitchFamily="2" charset="0"/>
            </a:endParaRPr>
          </a:p>
          <a:p>
            <a:pPr marL="0" indent="0">
              <a:buNone/>
            </a:pPr>
            <a:r>
              <a:rPr lang="en-GB" sz="2200" b="1" i="0" dirty="0">
                <a:solidFill>
                  <a:srgbClr val="000000"/>
                </a:solidFill>
                <a:effectLst/>
                <a:latin typeface="Roboto" panose="02000000000000000000" pitchFamily="2" charset="0"/>
              </a:rPr>
              <a:t>10. Google Quantum </a:t>
            </a:r>
            <a:r>
              <a:rPr lang="en-GB" sz="2200" b="1" dirty="0">
                <a:solidFill>
                  <a:srgbClr val="000000"/>
                </a:solidFill>
                <a:latin typeface="Roboto" panose="02000000000000000000" pitchFamily="2" charset="0"/>
              </a:rPr>
              <a:t>C</a:t>
            </a:r>
            <a:r>
              <a:rPr lang="en-GB" sz="2200" b="1" i="0" dirty="0">
                <a:solidFill>
                  <a:srgbClr val="000000"/>
                </a:solidFill>
                <a:effectLst/>
                <a:latin typeface="Roboto" panose="02000000000000000000" pitchFamily="2" charset="0"/>
              </a:rPr>
              <a:t>omputer </a:t>
            </a:r>
            <a:r>
              <a:rPr lang="en-GB" sz="2200" b="1" dirty="0">
                <a:solidFill>
                  <a:srgbClr val="000000"/>
                </a:solidFill>
                <a:latin typeface="Roboto" panose="02000000000000000000" pitchFamily="2" charset="0"/>
              </a:rPr>
              <a:t>R</a:t>
            </a:r>
            <a:r>
              <a:rPr lang="en-GB" sz="2200" b="1" i="0" dirty="0">
                <a:solidFill>
                  <a:srgbClr val="000000"/>
                </a:solidFill>
                <a:effectLst/>
                <a:latin typeface="Roboto" panose="02000000000000000000" pitchFamily="2" charset="0"/>
              </a:rPr>
              <a:t>esearch </a:t>
            </a:r>
            <a:r>
              <a:rPr lang="en-GB" sz="2200" b="1" dirty="0">
                <a:solidFill>
                  <a:srgbClr val="000000"/>
                </a:solidFill>
                <a:latin typeface="Roboto" panose="02000000000000000000" pitchFamily="2" charset="0"/>
              </a:rPr>
              <a:t>C</a:t>
            </a:r>
            <a:r>
              <a:rPr lang="en-GB" sz="2200" b="1" i="0" dirty="0">
                <a:solidFill>
                  <a:srgbClr val="000000"/>
                </a:solidFill>
                <a:effectLst/>
                <a:latin typeface="Roboto" panose="02000000000000000000" pitchFamily="2" charset="0"/>
              </a:rPr>
              <a:t>enter</a:t>
            </a:r>
          </a:p>
          <a:p>
            <a:pPr marL="0" indent="0">
              <a:buNone/>
            </a:pPr>
            <a:r>
              <a:rPr lang="en-GB" sz="2200" b="1" dirty="0">
                <a:solidFill>
                  <a:srgbClr val="000000"/>
                </a:solidFill>
                <a:latin typeface="Roboto" panose="02000000000000000000" pitchFamily="2" charset="0"/>
              </a:rPr>
              <a:t>11. University of Tokyo</a:t>
            </a:r>
          </a:p>
          <a:p>
            <a:endParaRPr lang="en-GB" b="0" i="0" cap="all" dirty="0">
              <a:solidFill>
                <a:srgbClr val="000000"/>
              </a:solidFill>
              <a:effectLst/>
              <a:latin typeface="Roboto" panose="02000000000000000000" pitchFamily="2" charset="0"/>
            </a:endParaRPr>
          </a:p>
          <a:p>
            <a:endParaRPr lang="en-GH" dirty="0"/>
          </a:p>
        </p:txBody>
      </p:sp>
      <p:pic>
        <p:nvPicPr>
          <p:cNvPr id="5" name="Picture 4">
            <a:extLst>
              <a:ext uri="{FF2B5EF4-FFF2-40B4-BE49-F238E27FC236}">
                <a16:creationId xmlns:a16="http://schemas.microsoft.com/office/drawing/2014/main" id="{7B6521CF-EB16-0E3E-7BED-7D744F95FC68}"/>
              </a:ext>
            </a:extLst>
          </p:cNvPr>
          <p:cNvPicPr>
            <a:picLocks noChangeAspect="1"/>
          </p:cNvPicPr>
          <p:nvPr/>
        </p:nvPicPr>
        <p:blipFill>
          <a:blip r:embed="rId2"/>
          <a:stretch>
            <a:fillRect/>
          </a:stretch>
        </p:blipFill>
        <p:spPr>
          <a:xfrm>
            <a:off x="1014413" y="1"/>
            <a:ext cx="10001250" cy="2400300"/>
          </a:xfrm>
          <a:prstGeom prst="rect">
            <a:avLst/>
          </a:prstGeom>
        </p:spPr>
      </p:pic>
      <p:sp>
        <p:nvSpPr>
          <p:cNvPr id="6" name="Content Placeholder 2">
            <a:extLst>
              <a:ext uri="{FF2B5EF4-FFF2-40B4-BE49-F238E27FC236}">
                <a16:creationId xmlns:a16="http://schemas.microsoft.com/office/drawing/2014/main" id="{72B3EA5E-CA2C-4530-D296-A5638818977D}"/>
              </a:ext>
            </a:extLst>
          </p:cNvPr>
          <p:cNvSpPr txBox="1">
            <a:spLocks/>
          </p:cNvSpPr>
          <p:nvPr/>
        </p:nvSpPr>
        <p:spPr>
          <a:xfrm>
            <a:off x="6643688" y="2986087"/>
            <a:ext cx="5624513" cy="41362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solidFill>
                  <a:srgbClr val="000000"/>
                </a:solidFill>
                <a:latin typeface="Roboto" panose="02000000000000000000" pitchFamily="2" charset="0"/>
              </a:rPr>
              <a:t>12. University of Science and Technology of China</a:t>
            </a:r>
            <a:endParaRPr lang="en-GB" sz="2400" dirty="0">
              <a:solidFill>
                <a:srgbClr val="000000"/>
              </a:solidFill>
              <a:latin typeface="Roboto" panose="02000000000000000000" pitchFamily="2" charset="0"/>
            </a:endParaRPr>
          </a:p>
          <a:p>
            <a:pPr marL="0" indent="0">
              <a:lnSpc>
                <a:spcPct val="70000"/>
              </a:lnSpc>
              <a:buNone/>
            </a:pPr>
            <a:r>
              <a:rPr lang="en-GB" sz="2200" b="1" dirty="0">
                <a:solidFill>
                  <a:srgbClr val="000000"/>
                </a:solidFill>
                <a:latin typeface="Roboto" panose="02000000000000000000" pitchFamily="2" charset="0"/>
              </a:rPr>
              <a:t>13. University of Washington</a:t>
            </a:r>
          </a:p>
          <a:p>
            <a:pPr marL="0" indent="0">
              <a:lnSpc>
                <a:spcPct val="70000"/>
              </a:lnSpc>
              <a:buNone/>
            </a:pPr>
            <a:r>
              <a:rPr lang="en-GB" sz="2200" b="1" dirty="0">
                <a:solidFill>
                  <a:srgbClr val="000000"/>
                </a:solidFill>
                <a:latin typeface="Roboto" panose="02000000000000000000" pitchFamily="2" charset="0"/>
              </a:rPr>
              <a:t>14. University of Oxford</a:t>
            </a:r>
          </a:p>
          <a:p>
            <a:pPr marL="0" indent="0">
              <a:lnSpc>
                <a:spcPct val="70000"/>
              </a:lnSpc>
              <a:buNone/>
            </a:pPr>
            <a:r>
              <a:rPr lang="en-GB" sz="2200" b="1" dirty="0">
                <a:solidFill>
                  <a:srgbClr val="000000"/>
                </a:solidFill>
                <a:latin typeface="Roboto" panose="02000000000000000000" pitchFamily="2" charset="0"/>
              </a:rPr>
              <a:t>15. Duke University</a:t>
            </a:r>
          </a:p>
          <a:p>
            <a:pPr marL="0" indent="0">
              <a:lnSpc>
                <a:spcPct val="70000"/>
              </a:lnSpc>
              <a:buNone/>
            </a:pPr>
            <a:r>
              <a:rPr lang="en-GB" sz="2200" b="1" dirty="0">
                <a:solidFill>
                  <a:srgbClr val="000000"/>
                </a:solidFill>
                <a:latin typeface="Roboto" panose="02000000000000000000" pitchFamily="2" charset="0"/>
              </a:rPr>
              <a:t>16. National Institute of standards and technology</a:t>
            </a:r>
          </a:p>
          <a:p>
            <a:pPr marL="0" indent="0">
              <a:lnSpc>
                <a:spcPct val="70000"/>
              </a:lnSpc>
              <a:buNone/>
            </a:pPr>
            <a:r>
              <a:rPr lang="en-GB" sz="2200" b="1" dirty="0">
                <a:solidFill>
                  <a:srgbClr val="000000"/>
                </a:solidFill>
                <a:latin typeface="Roboto" panose="02000000000000000000" pitchFamily="2" charset="0"/>
              </a:rPr>
              <a:t>17. Stanford University</a:t>
            </a:r>
          </a:p>
          <a:p>
            <a:pPr marL="0" indent="0">
              <a:lnSpc>
                <a:spcPct val="70000"/>
              </a:lnSpc>
              <a:buNone/>
            </a:pPr>
            <a:r>
              <a:rPr lang="en-GB" sz="2200" b="1" dirty="0">
                <a:solidFill>
                  <a:srgbClr val="000000"/>
                </a:solidFill>
                <a:latin typeface="Roboto" panose="02000000000000000000" pitchFamily="2" charset="0"/>
              </a:rPr>
              <a:t>18. California Institute of Technology</a:t>
            </a:r>
          </a:p>
          <a:p>
            <a:endParaRPr lang="en-GB" cap="all" dirty="0">
              <a:solidFill>
                <a:srgbClr val="000000"/>
              </a:solidFill>
              <a:latin typeface="Roboto" panose="02000000000000000000" pitchFamily="2" charset="0"/>
            </a:endParaRPr>
          </a:p>
          <a:p>
            <a:endParaRPr lang="en-GH" dirty="0"/>
          </a:p>
        </p:txBody>
      </p:sp>
    </p:spTree>
    <p:extLst>
      <p:ext uri="{BB962C8B-B14F-4D97-AF65-F5344CB8AC3E}">
        <p14:creationId xmlns:p14="http://schemas.microsoft.com/office/powerpoint/2010/main" val="1424569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21DDD-A907-F92F-81B3-3D999F61B4F4}"/>
              </a:ext>
            </a:extLst>
          </p:cNvPr>
          <p:cNvSpPr>
            <a:spLocks noGrp="1"/>
          </p:cNvSpPr>
          <p:nvPr>
            <p:ph type="title"/>
          </p:nvPr>
        </p:nvSpPr>
        <p:spPr/>
        <p:txBody>
          <a:bodyPr/>
          <a:lstStyle/>
          <a:p>
            <a:r>
              <a:rPr lang="en-GB" dirty="0"/>
              <a:t>References</a:t>
            </a:r>
            <a:endParaRPr lang="en-GH" dirty="0"/>
          </a:p>
        </p:txBody>
      </p:sp>
      <p:sp>
        <p:nvSpPr>
          <p:cNvPr id="3" name="Content Placeholder 2">
            <a:extLst>
              <a:ext uri="{FF2B5EF4-FFF2-40B4-BE49-F238E27FC236}">
                <a16:creationId xmlns:a16="http://schemas.microsoft.com/office/drawing/2014/main" id="{1B707D3A-2A8D-BAA4-4A55-AE8100C3AB94}"/>
              </a:ext>
            </a:extLst>
          </p:cNvPr>
          <p:cNvSpPr>
            <a:spLocks noGrp="1"/>
          </p:cNvSpPr>
          <p:nvPr>
            <p:ph idx="1"/>
          </p:nvPr>
        </p:nvSpPr>
        <p:spPr/>
        <p:txBody>
          <a:bodyPr>
            <a:normAutofit fontScale="62500" lnSpcReduction="20000"/>
          </a:bodyPr>
          <a:lstStyle/>
          <a:p>
            <a:pPr marL="514350" indent="-514350">
              <a:buAutoNum type="arabicPeriod"/>
            </a:pPr>
            <a:r>
              <a:rPr lang="en-GB" dirty="0">
                <a:hlinkClick r:id="rId2"/>
              </a:rPr>
              <a:t>https://www.techopedia.com/future-of-quantum-computing</a:t>
            </a:r>
            <a:endParaRPr lang="en-GB" dirty="0"/>
          </a:p>
          <a:p>
            <a:pPr marL="514350" indent="-514350">
              <a:buAutoNum type="arabicPeriod"/>
            </a:pPr>
            <a:r>
              <a:rPr lang="en-GB" dirty="0">
                <a:hlinkClick r:id="rId3"/>
              </a:rPr>
              <a:t>https://www.forbes.com/sites/moorinsights/2023/10/24/atom-computing-announces-record-breaking-1225-qubit-quantum-computer/?sh=329c93b6491a</a:t>
            </a:r>
            <a:endParaRPr lang="en-GB" dirty="0"/>
          </a:p>
          <a:p>
            <a:pPr marL="514350" indent="-514350">
              <a:buAutoNum type="arabicPeriod"/>
            </a:pPr>
            <a:r>
              <a:rPr lang="en-GB" dirty="0">
                <a:hlinkClick r:id="rId4"/>
              </a:rPr>
              <a:t>https://www.nist.gov/news-events/news/2024/08/nist-releases-first-3-finalized-post-quantum-encryption-standards</a:t>
            </a:r>
            <a:endParaRPr lang="en-GB" dirty="0"/>
          </a:p>
          <a:p>
            <a:pPr marL="514350" indent="-514350">
              <a:buAutoNum type="arabicPeriod"/>
            </a:pPr>
            <a:r>
              <a:rPr lang="en-GB" dirty="0">
                <a:hlinkClick r:id="rId5"/>
              </a:rPr>
              <a:t>https://www.hpcwire.com/2024/08/13/nist-issues-post-quantum-cryptography-standards-and-calls-for-their-adoption/</a:t>
            </a:r>
            <a:endParaRPr lang="en-GB" dirty="0"/>
          </a:p>
          <a:p>
            <a:pPr marL="514350" indent="-514350">
              <a:buAutoNum type="arabicPeriod"/>
            </a:pPr>
            <a:r>
              <a:rPr lang="en-GB" dirty="0">
                <a:hlinkClick r:id="rId6"/>
              </a:rPr>
              <a:t>https://unitary.fund/</a:t>
            </a:r>
            <a:endParaRPr lang="en-GB" dirty="0"/>
          </a:p>
          <a:p>
            <a:pPr marL="514350" indent="-514350">
              <a:buAutoNum type="arabicPeriod"/>
            </a:pPr>
            <a:r>
              <a:rPr lang="en-GB" dirty="0">
                <a:hlinkClick r:id="rId7"/>
              </a:rPr>
              <a:t>https://oqi.gesda.global/</a:t>
            </a:r>
            <a:endParaRPr lang="en-GB" dirty="0"/>
          </a:p>
          <a:p>
            <a:pPr marL="514350" indent="-514350">
              <a:buAutoNum type="arabicPeriod"/>
            </a:pPr>
            <a:r>
              <a:rPr lang="en-GB" dirty="0">
                <a:hlinkClick r:id="rId8"/>
              </a:rPr>
              <a:t>https://new.nsf.gov/funding/opportunities/funding-opportunities-engineering-research-quantum</a:t>
            </a:r>
            <a:endParaRPr lang="en-GB" dirty="0"/>
          </a:p>
          <a:p>
            <a:pPr marL="514350" indent="-514350">
              <a:buAutoNum type="arabicPeriod"/>
            </a:pPr>
            <a:r>
              <a:rPr lang="en-GB" dirty="0">
                <a:hlinkClick r:id="rId9"/>
              </a:rPr>
              <a:t>https://uwaterloo.ca/institute-for-quantum-computing/programs/graduate-studies/scholarships-and-awards</a:t>
            </a:r>
            <a:endParaRPr lang="en-GB" dirty="0"/>
          </a:p>
          <a:p>
            <a:pPr marL="514350" indent="-514350">
              <a:buAutoNum type="arabicPeriod"/>
            </a:pPr>
            <a:r>
              <a:rPr lang="en-GB" dirty="0">
                <a:hlinkClick r:id="rId10"/>
              </a:rPr>
              <a:t>https://nrc.canada.ca/en/research-development/research-collaboration/programs/applied-quantum-computing-challenge-program</a:t>
            </a:r>
            <a:endParaRPr lang="en-GB" dirty="0"/>
          </a:p>
          <a:p>
            <a:pPr marL="514350" indent="-514350">
              <a:buAutoNum type="arabicPeriod"/>
            </a:pPr>
            <a:r>
              <a:rPr lang="en-GB" dirty="0"/>
              <a:t>https://thequantuminsider.com/2022/05/16/quantum-research/</a:t>
            </a:r>
            <a:endParaRPr lang="en-GH" dirty="0"/>
          </a:p>
        </p:txBody>
      </p:sp>
    </p:spTree>
    <p:extLst>
      <p:ext uri="{BB962C8B-B14F-4D97-AF65-F5344CB8AC3E}">
        <p14:creationId xmlns:p14="http://schemas.microsoft.com/office/powerpoint/2010/main" val="2032407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49393-F2D2-48DA-A356-96BDD2C0E682}"/>
              </a:ext>
            </a:extLst>
          </p:cNvPr>
          <p:cNvSpPr>
            <a:spLocks noGrp="1"/>
          </p:cNvSpPr>
          <p:nvPr>
            <p:ph type="title"/>
          </p:nvPr>
        </p:nvSpPr>
        <p:spPr/>
        <p:txBody>
          <a:bodyPr/>
          <a:lstStyle/>
          <a:p>
            <a:r>
              <a:rPr lang="en-GB" dirty="0"/>
              <a:t>Quantum v Classical computing</a:t>
            </a:r>
            <a:endParaRPr lang="en-GH" dirty="0"/>
          </a:p>
        </p:txBody>
      </p:sp>
      <p:pic>
        <p:nvPicPr>
          <p:cNvPr id="5" name="Content Placeholder 4">
            <a:extLst>
              <a:ext uri="{FF2B5EF4-FFF2-40B4-BE49-F238E27FC236}">
                <a16:creationId xmlns:a16="http://schemas.microsoft.com/office/drawing/2014/main" id="{53D7A268-DCC7-05D7-FE05-0044A86A7B2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6713"/>
          <a:stretch/>
        </p:blipFill>
        <p:spPr>
          <a:xfrm>
            <a:off x="3169602" y="1690688"/>
            <a:ext cx="5331460" cy="5038725"/>
          </a:xfrm>
        </p:spPr>
      </p:pic>
    </p:spTree>
    <p:extLst>
      <p:ext uri="{BB962C8B-B14F-4D97-AF65-F5344CB8AC3E}">
        <p14:creationId xmlns:p14="http://schemas.microsoft.com/office/powerpoint/2010/main" val="3669849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F08B-FEDA-9EC0-E61A-17041861C24B}"/>
              </a:ext>
            </a:extLst>
          </p:cNvPr>
          <p:cNvSpPr>
            <a:spLocks noGrp="1"/>
          </p:cNvSpPr>
          <p:nvPr>
            <p:ph type="title"/>
          </p:nvPr>
        </p:nvSpPr>
        <p:spPr/>
        <p:txBody>
          <a:bodyPr/>
          <a:lstStyle/>
          <a:p>
            <a:r>
              <a:rPr lang="en-GB" dirty="0"/>
              <a:t>Qiskit Outperforms other SDK’s</a:t>
            </a:r>
            <a:endParaRPr lang="en-GH" dirty="0"/>
          </a:p>
        </p:txBody>
      </p:sp>
      <p:sp>
        <p:nvSpPr>
          <p:cNvPr id="3" name="Content Placeholder 2">
            <a:extLst>
              <a:ext uri="{FF2B5EF4-FFF2-40B4-BE49-F238E27FC236}">
                <a16:creationId xmlns:a16="http://schemas.microsoft.com/office/drawing/2014/main" id="{AE525262-113A-DFFD-8338-112D9D68F47C}"/>
              </a:ext>
            </a:extLst>
          </p:cNvPr>
          <p:cNvSpPr>
            <a:spLocks noGrp="1"/>
          </p:cNvSpPr>
          <p:nvPr>
            <p:ph idx="1"/>
          </p:nvPr>
        </p:nvSpPr>
        <p:spPr/>
        <p:txBody>
          <a:bodyPr/>
          <a:lstStyle/>
          <a:p>
            <a:r>
              <a:rPr lang="en-GB" i="0" dirty="0">
                <a:effectLst/>
                <a:latin typeface="var(--artdeco-reset-typography-font-family-sans)"/>
                <a:hlinkClick r:id="rId2"/>
              </a:rPr>
              <a:t>Qiskit</a:t>
            </a:r>
            <a:r>
              <a:rPr lang="en-GB" b="0" i="0" dirty="0">
                <a:effectLst/>
                <a:latin typeface="-apple-system"/>
              </a:rPr>
              <a:t> outperforms other SDK's in performance testing.</a:t>
            </a:r>
            <a:br>
              <a:rPr lang="en-GB" b="0" i="0" dirty="0">
                <a:effectLst/>
                <a:latin typeface="-apple-system"/>
              </a:rPr>
            </a:br>
            <a:br>
              <a:rPr lang="en-GB" b="0" i="0" dirty="0">
                <a:effectLst/>
                <a:latin typeface="-apple-system"/>
              </a:rPr>
            </a:br>
            <a:r>
              <a:rPr lang="en-GB" b="0" i="0" dirty="0">
                <a:effectLst/>
                <a:latin typeface="-apple-system"/>
              </a:rPr>
              <a:t>On the 16th of September, an article titled "Qiskit leads quantum software development kits in performance" was published by </a:t>
            </a:r>
            <a:r>
              <a:rPr lang="en-GB" i="0" dirty="0">
                <a:effectLst/>
                <a:latin typeface="var(--artdeco-reset-typography-font-family-sans)"/>
                <a:hlinkClick r:id="rId3"/>
              </a:rPr>
              <a:t>IBM</a:t>
            </a:r>
            <a:r>
              <a:rPr lang="en-GB" b="0" i="0" dirty="0">
                <a:effectLst/>
                <a:latin typeface="-apple-system"/>
              </a:rPr>
              <a:t>. </a:t>
            </a:r>
          </a:p>
          <a:p>
            <a:r>
              <a:rPr lang="en-GB" b="0" i="0" dirty="0">
                <a:effectLst/>
                <a:latin typeface="-apple-system"/>
              </a:rPr>
              <a:t>In which, </a:t>
            </a:r>
            <a:r>
              <a:rPr lang="en-GB" i="0" dirty="0">
                <a:effectLst/>
                <a:latin typeface="var(--artdeco-reset-typography-font-family-sans)"/>
                <a:hlinkClick r:id="rId2"/>
              </a:rPr>
              <a:t>Qiskit</a:t>
            </a:r>
            <a:r>
              <a:rPr lang="en-GB" b="0" i="0" dirty="0">
                <a:effectLst/>
                <a:latin typeface="-apple-system"/>
              </a:rPr>
              <a:t> was compared based on performance against the world's leading quantum SDKs. </a:t>
            </a:r>
          </a:p>
          <a:p>
            <a:r>
              <a:rPr lang="en-GB" b="0" i="0" dirty="0">
                <a:effectLst/>
                <a:latin typeface="-apple-system"/>
              </a:rPr>
              <a:t>Where </a:t>
            </a:r>
            <a:r>
              <a:rPr lang="en-GB" i="0" dirty="0">
                <a:effectLst/>
                <a:latin typeface="var(--artdeco-reset-typography-font-family-sans)"/>
                <a:hlinkClick r:id="rId2"/>
              </a:rPr>
              <a:t>Qiskit</a:t>
            </a:r>
            <a:r>
              <a:rPr lang="en-GB" b="0" i="0" dirty="0">
                <a:effectLst/>
                <a:latin typeface="-apple-system"/>
              </a:rPr>
              <a:t> outperformed them by using "</a:t>
            </a:r>
            <a:r>
              <a:rPr lang="en-GB" b="0" i="0" dirty="0" err="1">
                <a:effectLst/>
                <a:latin typeface="-apple-system"/>
              </a:rPr>
              <a:t>Benchpress</a:t>
            </a:r>
            <a:r>
              <a:rPr lang="en-GB" b="0" i="0" dirty="0">
                <a:effectLst/>
                <a:latin typeface="-apple-system"/>
              </a:rPr>
              <a:t>" a new open-source package for Quantum Benchmarking. </a:t>
            </a:r>
            <a:endParaRPr lang="en-GH" dirty="0"/>
          </a:p>
        </p:txBody>
      </p:sp>
    </p:spTree>
    <p:extLst>
      <p:ext uri="{BB962C8B-B14F-4D97-AF65-F5344CB8AC3E}">
        <p14:creationId xmlns:p14="http://schemas.microsoft.com/office/powerpoint/2010/main" val="4703110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6A87E-0B75-78D5-F230-3E93EBA8616D}"/>
              </a:ext>
            </a:extLst>
          </p:cNvPr>
          <p:cNvSpPr>
            <a:spLocks noGrp="1"/>
          </p:cNvSpPr>
          <p:nvPr>
            <p:ph type="title"/>
          </p:nvPr>
        </p:nvSpPr>
        <p:spPr/>
        <p:txBody>
          <a:bodyPr/>
          <a:lstStyle/>
          <a:p>
            <a:r>
              <a:rPr lang="en-GB" dirty="0"/>
              <a:t>Qiskit Outperforms other SDK’s</a:t>
            </a:r>
            <a:endParaRPr lang="en-GH" dirty="0"/>
          </a:p>
        </p:txBody>
      </p:sp>
      <p:sp>
        <p:nvSpPr>
          <p:cNvPr id="3" name="Content Placeholder 2">
            <a:extLst>
              <a:ext uri="{FF2B5EF4-FFF2-40B4-BE49-F238E27FC236}">
                <a16:creationId xmlns:a16="http://schemas.microsoft.com/office/drawing/2014/main" id="{861FB2F5-577F-FE77-CE6E-FC747D753E9F}"/>
              </a:ext>
            </a:extLst>
          </p:cNvPr>
          <p:cNvSpPr>
            <a:spLocks noGrp="1"/>
          </p:cNvSpPr>
          <p:nvPr>
            <p:ph idx="1"/>
          </p:nvPr>
        </p:nvSpPr>
        <p:spPr/>
        <p:txBody>
          <a:bodyPr/>
          <a:lstStyle/>
          <a:p>
            <a:r>
              <a:rPr lang="en-GB" b="0" i="0" dirty="0" err="1">
                <a:effectLst/>
                <a:latin typeface="-apple-system"/>
              </a:rPr>
              <a:t>Qiskit’s</a:t>
            </a:r>
            <a:r>
              <a:rPr lang="en-GB" b="0" i="0" dirty="0">
                <a:effectLst/>
                <a:latin typeface="-apple-system"/>
              </a:rPr>
              <a:t> Performance:</a:t>
            </a:r>
            <a:br>
              <a:rPr lang="en-GB" b="0" i="0" dirty="0">
                <a:effectLst/>
                <a:latin typeface="-apple-system"/>
              </a:rPr>
            </a:br>
            <a:r>
              <a:rPr lang="en-GB" b="0" i="0" dirty="0">
                <a:effectLst/>
                <a:latin typeface="-apple-system"/>
              </a:rPr>
              <a:t>- Outperformed all other SDKs (e.g., TKET, </a:t>
            </a:r>
            <a:r>
              <a:rPr lang="en-GB" b="0" i="0" dirty="0" err="1">
                <a:effectLst/>
                <a:latin typeface="-apple-system"/>
              </a:rPr>
              <a:t>Cirq</a:t>
            </a:r>
            <a:r>
              <a:rPr lang="en-GB" b="0" i="0" dirty="0">
                <a:effectLst/>
                <a:latin typeface="-apple-system"/>
              </a:rPr>
              <a:t>, </a:t>
            </a:r>
            <a:r>
              <a:rPr lang="en-GB" b="0" i="0" dirty="0" err="1">
                <a:effectLst/>
                <a:latin typeface="-apple-system"/>
              </a:rPr>
              <a:t>Braket</a:t>
            </a:r>
            <a:r>
              <a:rPr lang="en-GB" b="0" i="0" dirty="0">
                <a:effectLst/>
                <a:latin typeface="-apple-system"/>
              </a:rPr>
              <a:t>) in circuit building, manipulation, and </a:t>
            </a:r>
            <a:r>
              <a:rPr lang="en-GB" b="0" i="0" dirty="0" err="1">
                <a:effectLst/>
                <a:latin typeface="-apple-system"/>
              </a:rPr>
              <a:t>transpilation</a:t>
            </a:r>
            <a:r>
              <a:rPr lang="en-GB" b="0" i="0" dirty="0">
                <a:effectLst/>
                <a:latin typeface="-apple-system"/>
              </a:rPr>
              <a:t>.</a:t>
            </a:r>
            <a:br>
              <a:rPr lang="en-GB" b="0" i="0" dirty="0">
                <a:effectLst/>
                <a:latin typeface="-apple-system"/>
              </a:rPr>
            </a:br>
            <a:r>
              <a:rPr lang="en-GB" b="0" i="0" dirty="0">
                <a:effectLst/>
                <a:latin typeface="-apple-system"/>
              </a:rPr>
              <a:t>- </a:t>
            </a:r>
            <a:r>
              <a:rPr lang="en-GB" b="0" i="0" dirty="0" err="1">
                <a:effectLst/>
                <a:latin typeface="-apple-system"/>
              </a:rPr>
              <a:t>Transpilation</a:t>
            </a:r>
            <a:r>
              <a:rPr lang="en-GB" b="0" i="0" dirty="0">
                <a:effectLst/>
                <a:latin typeface="-apple-system"/>
              </a:rPr>
              <a:t> was 13x faster and used 24% fewer two-qubit gates than TKET.</a:t>
            </a:r>
            <a:br>
              <a:rPr lang="en-GB" b="0" i="0" dirty="0">
                <a:effectLst/>
                <a:latin typeface="-apple-system"/>
              </a:rPr>
            </a:br>
            <a:r>
              <a:rPr lang="en-GB" b="0" i="0" dirty="0">
                <a:effectLst/>
                <a:latin typeface="-apple-system"/>
              </a:rPr>
              <a:t>- Passed more tests than any other SDK, indicating broad capability.</a:t>
            </a:r>
            <a:endParaRPr lang="en-GH" dirty="0"/>
          </a:p>
        </p:txBody>
      </p:sp>
      <p:pic>
        <p:nvPicPr>
          <p:cNvPr id="5" name="Picture 4">
            <a:extLst>
              <a:ext uri="{FF2B5EF4-FFF2-40B4-BE49-F238E27FC236}">
                <a16:creationId xmlns:a16="http://schemas.microsoft.com/office/drawing/2014/main" id="{95E4B44F-00AF-1E8B-C6FA-DD5BB0FBE39A}"/>
              </a:ext>
            </a:extLst>
          </p:cNvPr>
          <p:cNvPicPr>
            <a:picLocks noChangeAspect="1"/>
          </p:cNvPicPr>
          <p:nvPr/>
        </p:nvPicPr>
        <p:blipFill>
          <a:blip r:embed="rId2"/>
          <a:stretch>
            <a:fillRect/>
          </a:stretch>
        </p:blipFill>
        <p:spPr>
          <a:xfrm>
            <a:off x="3023838" y="4243190"/>
            <a:ext cx="5001323" cy="2614810"/>
          </a:xfrm>
          <a:prstGeom prst="rect">
            <a:avLst/>
          </a:prstGeom>
        </p:spPr>
      </p:pic>
    </p:spTree>
    <p:extLst>
      <p:ext uri="{BB962C8B-B14F-4D97-AF65-F5344CB8AC3E}">
        <p14:creationId xmlns:p14="http://schemas.microsoft.com/office/powerpoint/2010/main" val="1099191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BF2CE-7AFF-C012-02BF-501D644DDFF8}"/>
              </a:ext>
            </a:extLst>
          </p:cNvPr>
          <p:cNvSpPr>
            <a:spLocks noGrp="1"/>
          </p:cNvSpPr>
          <p:nvPr>
            <p:ph type="title"/>
          </p:nvPr>
        </p:nvSpPr>
        <p:spPr/>
        <p:txBody>
          <a:bodyPr/>
          <a:lstStyle/>
          <a:p>
            <a:r>
              <a:rPr lang="en-GB" dirty="0"/>
              <a:t>Current </a:t>
            </a:r>
            <a:r>
              <a:rPr lang="en-GB" dirty="0" err="1"/>
              <a:t>Usecases</a:t>
            </a:r>
            <a:endParaRPr lang="en-GH" dirty="0"/>
          </a:p>
        </p:txBody>
      </p:sp>
      <p:sp>
        <p:nvSpPr>
          <p:cNvPr id="3" name="Content Placeholder 2">
            <a:extLst>
              <a:ext uri="{FF2B5EF4-FFF2-40B4-BE49-F238E27FC236}">
                <a16:creationId xmlns:a16="http://schemas.microsoft.com/office/drawing/2014/main" id="{19B711A6-D24B-7AE7-7E75-193CC37536E6}"/>
              </a:ext>
            </a:extLst>
          </p:cNvPr>
          <p:cNvSpPr>
            <a:spLocks noGrp="1"/>
          </p:cNvSpPr>
          <p:nvPr>
            <p:ph idx="1"/>
          </p:nvPr>
        </p:nvSpPr>
        <p:spPr/>
        <p:txBody>
          <a:bodyPr/>
          <a:lstStyle/>
          <a:p>
            <a:pPr algn="just"/>
            <a:r>
              <a:rPr lang="en-US" dirty="0">
                <a:latin typeface="-apple-system"/>
                <a:hlinkClick r:id="rId2">
                  <a:extLst>
                    <a:ext uri="{A12FA001-AC4F-418D-AE19-62706E023703}">
                      <ahyp:hlinkClr xmlns:ahyp="http://schemas.microsoft.com/office/drawing/2018/hyperlinkcolor" val="tx"/>
                    </a:ext>
                  </a:extLst>
                </a:hlinkClick>
              </a:rPr>
              <a:t>Quantum computing</a:t>
            </a:r>
            <a:r>
              <a:rPr lang="en-US" dirty="0">
                <a:latin typeface="-apple-system"/>
              </a:rPr>
              <a:t> (QC) has often felt like a theoretical concept due to the many hurdles researchers must clear. </a:t>
            </a:r>
          </a:p>
          <a:p>
            <a:pPr algn="just"/>
            <a:r>
              <a:rPr lang="en-US" dirty="0">
                <a:latin typeface="-apple-system"/>
              </a:rPr>
              <a:t>Chief among them is upping the number of qubits, or the units of information that these impressive pieces of </a:t>
            </a:r>
            <a:r>
              <a:rPr lang="en-US" dirty="0">
                <a:latin typeface="-apple-system"/>
                <a:hlinkClick r:id="rId3">
                  <a:extLst>
                    <a:ext uri="{A12FA001-AC4F-418D-AE19-62706E023703}">
                      <ahyp:hlinkClr xmlns:ahyp="http://schemas.microsoft.com/office/drawing/2018/hyperlinkcolor" val="tx"/>
                    </a:ext>
                  </a:extLst>
                </a:hlinkClick>
              </a:rPr>
              <a:t>hardware</a:t>
            </a:r>
            <a:r>
              <a:rPr lang="en-US" dirty="0">
                <a:latin typeface="-apple-system"/>
              </a:rPr>
              <a:t> use to perform tasks. </a:t>
            </a:r>
          </a:p>
          <a:p>
            <a:pPr algn="just"/>
            <a:r>
              <a:rPr lang="en-US" dirty="0">
                <a:latin typeface="-apple-system"/>
              </a:rPr>
              <a:t>Whereas classical computer “bits” exist as 1s or 0s, qubits can be either — or both simultaneously. </a:t>
            </a:r>
          </a:p>
          <a:p>
            <a:pPr algn="just"/>
            <a:r>
              <a:rPr lang="en-US" dirty="0">
                <a:latin typeface="-apple-system"/>
              </a:rPr>
              <a:t>That’s key to massively greater processing speeds, which are necessary to simulate molecular-level quantum mechanics.</a:t>
            </a:r>
            <a:endParaRPr lang="en-GH" dirty="0">
              <a:latin typeface="-apple-system"/>
            </a:endParaRPr>
          </a:p>
        </p:txBody>
      </p:sp>
    </p:spTree>
    <p:extLst>
      <p:ext uri="{BB962C8B-B14F-4D97-AF65-F5344CB8AC3E}">
        <p14:creationId xmlns:p14="http://schemas.microsoft.com/office/powerpoint/2010/main" val="619218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BC1A-13A9-79D9-41C9-EDC16002DDEF}"/>
              </a:ext>
            </a:extLst>
          </p:cNvPr>
          <p:cNvSpPr>
            <a:spLocks noGrp="1"/>
          </p:cNvSpPr>
          <p:nvPr>
            <p:ph type="title"/>
          </p:nvPr>
        </p:nvSpPr>
        <p:spPr>
          <a:xfrm>
            <a:off x="249382" y="365125"/>
            <a:ext cx="12230100" cy="1325563"/>
          </a:xfrm>
        </p:spPr>
        <p:txBody>
          <a:bodyPr>
            <a:normAutofit/>
          </a:bodyPr>
          <a:lstStyle/>
          <a:p>
            <a:r>
              <a:rPr lang="en-US" dirty="0"/>
              <a:t>10 Quantum Computing Applications to Know</a:t>
            </a:r>
          </a:p>
        </p:txBody>
      </p:sp>
      <p:sp>
        <p:nvSpPr>
          <p:cNvPr id="3" name="Content Placeholder 2">
            <a:extLst>
              <a:ext uri="{FF2B5EF4-FFF2-40B4-BE49-F238E27FC236}">
                <a16:creationId xmlns:a16="http://schemas.microsoft.com/office/drawing/2014/main" id="{A0AD57B1-AD26-0CD2-00F7-5B55C6D470E4}"/>
              </a:ext>
            </a:extLst>
          </p:cNvPr>
          <p:cNvSpPr>
            <a:spLocks noGrp="1"/>
          </p:cNvSpPr>
          <p:nvPr>
            <p:ph idx="1"/>
          </p:nvPr>
        </p:nvSpPr>
        <p:spPr/>
        <p:txBody>
          <a:bodyPr>
            <a:normAutofit fontScale="92500" lnSpcReduction="20000"/>
          </a:bodyPr>
          <a:lstStyle/>
          <a:p>
            <a:pPr algn="l">
              <a:buFont typeface="Arial" panose="020B0604020202020204" pitchFamily="34" charset="0"/>
              <a:buChar char="•"/>
            </a:pPr>
            <a:r>
              <a:rPr lang="en-US" b="0" i="0" dirty="0">
                <a:solidFill>
                  <a:srgbClr val="3A3B41"/>
                </a:solidFill>
                <a:effectLst/>
                <a:latin typeface="Georgia" panose="02040502050405020303" pitchFamily="18" charset="0"/>
              </a:rPr>
              <a:t>Artificial intelligence</a:t>
            </a:r>
          </a:p>
          <a:p>
            <a:pPr algn="l">
              <a:buFont typeface="Arial" panose="020B0604020202020204" pitchFamily="34" charset="0"/>
              <a:buChar char="•"/>
            </a:pPr>
            <a:r>
              <a:rPr lang="en-US" b="0" i="0" dirty="0">
                <a:solidFill>
                  <a:srgbClr val="3A3B41"/>
                </a:solidFill>
                <a:effectLst/>
                <a:latin typeface="Georgia" panose="02040502050405020303" pitchFamily="18" charset="0"/>
              </a:rPr>
              <a:t>Better batteries</a:t>
            </a:r>
          </a:p>
          <a:p>
            <a:pPr algn="l">
              <a:buFont typeface="Arial" panose="020B0604020202020204" pitchFamily="34" charset="0"/>
              <a:buChar char="•"/>
            </a:pPr>
            <a:r>
              <a:rPr lang="en-US" b="0" i="0" dirty="0">
                <a:solidFill>
                  <a:srgbClr val="3A3B41"/>
                </a:solidFill>
                <a:effectLst/>
                <a:latin typeface="Georgia" panose="02040502050405020303" pitchFamily="18" charset="0"/>
              </a:rPr>
              <a:t>Cleaner fertilization</a:t>
            </a:r>
          </a:p>
          <a:p>
            <a:pPr algn="l">
              <a:buFont typeface="Arial" panose="020B0604020202020204" pitchFamily="34" charset="0"/>
              <a:buChar char="•"/>
            </a:pPr>
            <a:r>
              <a:rPr lang="en-US" b="0" i="0" dirty="0">
                <a:solidFill>
                  <a:srgbClr val="3A3B41"/>
                </a:solidFill>
                <a:effectLst/>
                <a:latin typeface="Georgia" panose="02040502050405020303" pitchFamily="18" charset="0"/>
              </a:rPr>
              <a:t>Cybersecurity</a:t>
            </a:r>
          </a:p>
          <a:p>
            <a:pPr algn="l">
              <a:buFont typeface="Arial" panose="020B0604020202020204" pitchFamily="34" charset="0"/>
              <a:buChar char="•"/>
            </a:pPr>
            <a:r>
              <a:rPr lang="en-US" b="0" i="0" dirty="0">
                <a:solidFill>
                  <a:srgbClr val="3A3B41"/>
                </a:solidFill>
                <a:effectLst/>
                <a:latin typeface="Georgia" panose="02040502050405020303" pitchFamily="18" charset="0"/>
              </a:rPr>
              <a:t>Drug development</a:t>
            </a:r>
          </a:p>
          <a:p>
            <a:pPr algn="l">
              <a:buFont typeface="Arial" panose="020B0604020202020204" pitchFamily="34" charset="0"/>
              <a:buChar char="•"/>
            </a:pPr>
            <a:r>
              <a:rPr lang="en-US" b="0" i="0" dirty="0">
                <a:solidFill>
                  <a:srgbClr val="3A3B41"/>
                </a:solidFill>
                <a:effectLst/>
                <a:latin typeface="Georgia" panose="02040502050405020303" pitchFamily="18" charset="0"/>
              </a:rPr>
              <a:t>Electronic materials discovery</a:t>
            </a:r>
          </a:p>
          <a:p>
            <a:pPr algn="l">
              <a:buFont typeface="Arial" panose="020B0604020202020204" pitchFamily="34" charset="0"/>
              <a:buChar char="•"/>
            </a:pPr>
            <a:r>
              <a:rPr lang="en-US" b="0" i="0" dirty="0">
                <a:solidFill>
                  <a:srgbClr val="3A3B41"/>
                </a:solidFill>
                <a:effectLst/>
                <a:latin typeface="Georgia" panose="02040502050405020303" pitchFamily="18" charset="0"/>
              </a:rPr>
              <a:t>Financial modeling</a:t>
            </a:r>
          </a:p>
          <a:p>
            <a:pPr algn="l">
              <a:buFont typeface="Arial" panose="020B0604020202020204" pitchFamily="34" charset="0"/>
              <a:buChar char="•"/>
            </a:pPr>
            <a:r>
              <a:rPr lang="en-US" b="0" i="0" dirty="0">
                <a:solidFill>
                  <a:srgbClr val="3A3B41"/>
                </a:solidFill>
                <a:effectLst/>
                <a:latin typeface="Georgia" panose="02040502050405020303" pitchFamily="18" charset="0"/>
              </a:rPr>
              <a:t>Solar capture</a:t>
            </a:r>
          </a:p>
          <a:p>
            <a:pPr algn="l">
              <a:buFont typeface="Arial" panose="020B0604020202020204" pitchFamily="34" charset="0"/>
              <a:buChar char="•"/>
            </a:pPr>
            <a:r>
              <a:rPr lang="en-US" b="0" i="0" dirty="0">
                <a:solidFill>
                  <a:srgbClr val="3A3B41"/>
                </a:solidFill>
                <a:effectLst/>
                <a:latin typeface="Georgia" panose="02040502050405020303" pitchFamily="18" charset="0"/>
              </a:rPr>
              <a:t>Traffic optimization</a:t>
            </a:r>
          </a:p>
          <a:p>
            <a:pPr algn="l">
              <a:buFont typeface="Arial" panose="020B0604020202020204" pitchFamily="34" charset="0"/>
              <a:buChar char="•"/>
            </a:pPr>
            <a:r>
              <a:rPr lang="en-US" b="0" i="0" dirty="0">
                <a:solidFill>
                  <a:srgbClr val="3A3B41"/>
                </a:solidFill>
                <a:effectLst/>
                <a:latin typeface="Georgia" panose="02040502050405020303" pitchFamily="18" charset="0"/>
              </a:rPr>
              <a:t>Weather forecasting and climate change</a:t>
            </a:r>
          </a:p>
          <a:p>
            <a:endParaRPr lang="en-US" dirty="0"/>
          </a:p>
        </p:txBody>
      </p:sp>
      <p:pic>
        <p:nvPicPr>
          <p:cNvPr id="5" name="Picture 4">
            <a:extLst>
              <a:ext uri="{FF2B5EF4-FFF2-40B4-BE49-F238E27FC236}">
                <a16:creationId xmlns:a16="http://schemas.microsoft.com/office/drawing/2014/main" id="{22F3EBEE-18F0-F493-0B85-EA60DAE3598E}"/>
              </a:ext>
            </a:extLst>
          </p:cNvPr>
          <p:cNvPicPr>
            <a:picLocks noChangeAspect="1"/>
          </p:cNvPicPr>
          <p:nvPr/>
        </p:nvPicPr>
        <p:blipFill>
          <a:blip r:embed="rId2"/>
          <a:stretch>
            <a:fillRect/>
          </a:stretch>
        </p:blipFill>
        <p:spPr>
          <a:xfrm>
            <a:off x="5952710" y="1767696"/>
            <a:ext cx="5585944" cy="3322608"/>
          </a:xfrm>
          <a:prstGeom prst="rect">
            <a:avLst/>
          </a:prstGeom>
        </p:spPr>
      </p:pic>
    </p:spTree>
    <p:extLst>
      <p:ext uri="{BB962C8B-B14F-4D97-AF65-F5344CB8AC3E}">
        <p14:creationId xmlns:p14="http://schemas.microsoft.com/office/powerpoint/2010/main" val="7930915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14155</TotalTime>
  <Words>3484</Words>
  <Application>Microsoft Office PowerPoint</Application>
  <PresentationFormat>Widescreen</PresentationFormat>
  <Paragraphs>222</Paragraphs>
  <Slides>49</Slides>
  <Notes>1</Notes>
  <HiddenSlides>0</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49</vt:i4>
      </vt:variant>
    </vt:vector>
  </HeadingPairs>
  <TitlesOfParts>
    <vt:vector size="72" baseType="lpstr">
      <vt:lpstr>-apple-system</vt:lpstr>
      <vt:lpstr>Arial</vt:lpstr>
      <vt:lpstr>Arial</vt:lpstr>
      <vt:lpstr>BureauGrotCond Book</vt:lpstr>
      <vt:lpstr>Calibri</vt:lpstr>
      <vt:lpstr>Calibri Light</vt:lpstr>
      <vt:lpstr>Georgia</vt:lpstr>
      <vt:lpstr>Georgia</vt:lpstr>
      <vt:lpstr>helveticabold</vt:lpstr>
      <vt:lpstr>helveticaregular</vt:lpstr>
      <vt:lpstr>Inter</vt:lpstr>
      <vt:lpstr>Jost</vt:lpstr>
      <vt:lpstr>Lato</vt:lpstr>
      <vt:lpstr>Manrope</vt:lpstr>
      <vt:lpstr>Mazzard</vt:lpstr>
      <vt:lpstr>Open Sans</vt:lpstr>
      <vt:lpstr>Roboto</vt:lpstr>
      <vt:lpstr>Source Sans 3</vt:lpstr>
      <vt:lpstr>Source Sans Pro Web</vt:lpstr>
      <vt:lpstr>var(--artdeco-reset-typography-font-family-sans)</vt:lpstr>
      <vt:lpstr>var(--font-condensedbook)</vt:lpstr>
      <vt:lpstr>Work Sans</vt:lpstr>
      <vt:lpstr>Office Theme</vt:lpstr>
      <vt:lpstr>Recent Trends in Quantum Computing and Research Opportunties</vt:lpstr>
      <vt:lpstr>Outline</vt:lpstr>
      <vt:lpstr>Introduction</vt:lpstr>
      <vt:lpstr>PowerPoint Presentation</vt:lpstr>
      <vt:lpstr>Quantum v Classical computing</vt:lpstr>
      <vt:lpstr>Qiskit Outperforms other SDK’s</vt:lpstr>
      <vt:lpstr>Qiskit Outperforms other SDK’s</vt:lpstr>
      <vt:lpstr>Current Usecases</vt:lpstr>
      <vt:lpstr>10 Quantum Computing Applications to Know</vt:lpstr>
      <vt:lpstr>Future of Quantum Computing </vt:lpstr>
      <vt:lpstr>Key Takeaways</vt:lpstr>
      <vt:lpstr>Key Takeaways</vt:lpstr>
      <vt:lpstr>PowerPoint Presentation</vt:lpstr>
      <vt:lpstr>Atom Computing</vt:lpstr>
      <vt:lpstr>Atom Computing</vt:lpstr>
      <vt:lpstr>Quality Qubits Over Quantity</vt:lpstr>
      <vt:lpstr>Hackers Will Store Data to Decrypt Later</vt:lpstr>
      <vt:lpstr>NIST Recent Announcement</vt:lpstr>
      <vt:lpstr>NIST calls for Adoption of the new standards</vt:lpstr>
      <vt:lpstr>More Details on the New Standards</vt:lpstr>
      <vt:lpstr>More Details on the New Standards</vt:lpstr>
      <vt:lpstr>Misconceptions Around Quantum Computing</vt:lpstr>
      <vt:lpstr>What Sectors Will Quantum Computing Impact? </vt:lpstr>
      <vt:lpstr>What Sectors Will Quantum Computing Impact? </vt:lpstr>
      <vt:lpstr>What is the Future of Quantum Computing?</vt:lpstr>
      <vt:lpstr>What is the Future of Quantum Computing?</vt:lpstr>
      <vt:lpstr>Challenges in a Quantum Computing Future</vt:lpstr>
      <vt:lpstr>Challenges in a Quantum Computing Future</vt:lpstr>
      <vt:lpstr>Challenges in a Quantum Computing Future</vt:lpstr>
      <vt:lpstr>The Quantum Leap of 2024: From Physical Qubits to Global Collaborations </vt:lpstr>
      <vt:lpstr>PowerPoint Presentation</vt:lpstr>
      <vt:lpstr>The Quantum Leap of 2024: From Physical Qubits to Global Collaborations</vt:lpstr>
      <vt:lpstr>The Bottom Line</vt:lpstr>
      <vt:lpstr>2025 – International Year of Quantum Computing</vt:lpstr>
      <vt:lpstr>2025 – International Year of Quantum Computing</vt:lpstr>
      <vt:lpstr>2025 – International Year of Quantum Computing</vt:lpstr>
      <vt:lpstr>Research and Education Funding Opportunities</vt:lpstr>
      <vt:lpstr>Open Quantum Institute</vt:lpstr>
      <vt:lpstr>Applications – The Open Quantum Institute (gesda.global)</vt:lpstr>
      <vt:lpstr>Funding Opportunities for Engineering Research in Quantum Information Science and Engineering | NSF - National Science Foundation</vt:lpstr>
      <vt:lpstr>Funding Opportunities for Engineering Research in QISE</vt:lpstr>
      <vt:lpstr>Scholarships and awards at </vt:lpstr>
      <vt:lpstr>Applied Quantum Computing Challenge program</vt:lpstr>
      <vt:lpstr>Applied Quantum Computing Challenge program</vt:lpstr>
      <vt:lpstr>Top 18 Institutions Leading  Quantum Computing Research in 2024</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for Quantum Computing </dc:title>
  <dc:creator>DR PETER NIMBE</dc:creator>
  <cp:lastModifiedBy>USER</cp:lastModifiedBy>
  <cp:revision>345</cp:revision>
  <dcterms:created xsi:type="dcterms:W3CDTF">2024-02-03T09:40:50Z</dcterms:created>
  <dcterms:modified xsi:type="dcterms:W3CDTF">2024-11-07T13:58:15Z</dcterms:modified>
</cp:coreProperties>
</file>